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61" r:id="rId5"/>
    <p:sldId id="273" r:id="rId6"/>
    <p:sldId id="262" r:id="rId7"/>
    <p:sldId id="263" r:id="rId8"/>
    <p:sldId id="264" r:id="rId9"/>
    <p:sldId id="265" r:id="rId10"/>
    <p:sldId id="271" r:id="rId11"/>
    <p:sldId id="272" r:id="rId12"/>
    <p:sldId id="275" r:id="rId13"/>
    <p:sldId id="266" r:id="rId14"/>
    <p:sldId id="260" r:id="rId15"/>
    <p:sldId id="259" r:id="rId16"/>
    <p:sldId id="268" r:id="rId17"/>
    <p:sldId id="269" r:id="rId18"/>
    <p:sldId id="270" r:id="rId1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Black" userId="S::tracy@hubilu.com::c2d54683-0917-409c-8ebb-3642d300b243" providerId="AD" clId="Web-{196F1221-E667-3785-B2C7-536794D91415}"/>
    <pc:docChg chg="addSld delSld modSld">
      <pc:chgData name="Tracy Black" userId="S::tracy@hubilu.com::c2d54683-0917-409c-8ebb-3642d300b243" providerId="AD" clId="Web-{196F1221-E667-3785-B2C7-536794D91415}" dt="2018-11-01T19:00:41.535" v="358"/>
      <pc:docMkLst>
        <pc:docMk/>
      </pc:docMkLst>
      <pc:sldChg chg="new del">
        <pc:chgData name="Tracy Black" userId="S::tracy@hubilu.com::c2d54683-0917-409c-8ebb-3642d300b243" providerId="AD" clId="Web-{196F1221-E667-3785-B2C7-536794D91415}" dt="2018-11-01T18:16:36.804" v="2"/>
        <pc:sldMkLst>
          <pc:docMk/>
          <pc:sldMk cId="2357012219" sldId="274"/>
        </pc:sldMkLst>
      </pc:sldChg>
      <pc:sldChg chg="addSp delSp modSp add replId">
        <pc:chgData name="Tracy Black" userId="S::tracy@hubilu.com::c2d54683-0917-409c-8ebb-3642d300b243" providerId="AD" clId="Web-{196F1221-E667-3785-B2C7-536794D91415}" dt="2018-11-01T19:00:41.535" v="358"/>
        <pc:sldMkLst>
          <pc:docMk/>
          <pc:sldMk cId="3119450926" sldId="275"/>
        </pc:sldMkLst>
        <pc:spChg chg="add mod">
          <ac:chgData name="Tracy Black" userId="S::tracy@hubilu.com::c2d54683-0917-409c-8ebb-3642d300b243" providerId="AD" clId="Web-{196F1221-E667-3785-B2C7-536794D91415}" dt="2018-11-01T18:21:32.931" v="7" actId="14100"/>
          <ac:spMkLst>
            <pc:docMk/>
            <pc:sldMk cId="3119450926" sldId="275"/>
            <ac:spMk id="2" creationId="{323FB365-548E-4B84-97F9-90EBF1BB2DA8}"/>
          </ac:spMkLst>
        </pc:spChg>
        <pc:spChg chg="add mod">
          <ac:chgData name="Tracy Black" userId="S::tracy@hubilu.com::c2d54683-0917-409c-8ebb-3642d300b243" providerId="AD" clId="Web-{196F1221-E667-3785-B2C7-536794D91415}" dt="2018-11-01T18:22:16.118" v="15" actId="14100"/>
          <ac:spMkLst>
            <pc:docMk/>
            <pc:sldMk cId="3119450926" sldId="275"/>
            <ac:spMk id="4" creationId="{D5BE22E9-A508-48E8-8498-2200E9DE9996}"/>
          </ac:spMkLst>
        </pc:spChg>
        <pc:spChg chg="mod">
          <ac:chgData name="Tracy Black" userId="S::tracy@hubilu.com::c2d54683-0917-409c-8ebb-3642d300b243" providerId="AD" clId="Web-{196F1221-E667-3785-B2C7-536794D91415}" dt="2018-11-01T18:36:10.108" v="329" actId="20577"/>
          <ac:spMkLst>
            <pc:docMk/>
            <pc:sldMk cId="3119450926" sldId="275"/>
            <ac:spMk id="194" creationId="{00000000-0000-0000-0000-000000000000}"/>
          </ac:spMkLst>
        </pc:spChg>
        <pc:graphicFrameChg chg="mod modGraphic">
          <ac:chgData name="Tracy Black" userId="S::tracy@hubilu.com::c2d54683-0917-409c-8ebb-3642d300b243" providerId="AD" clId="Web-{196F1221-E667-3785-B2C7-536794D91415}" dt="2018-11-01T19:00:41.535" v="358"/>
          <ac:graphicFrameMkLst>
            <pc:docMk/>
            <pc:sldMk cId="3119450926" sldId="275"/>
            <ac:graphicFrameMk id="196" creationId="{00000000-0000-0000-0000-000000000000}"/>
          </ac:graphicFrameMkLst>
        </pc:graphicFrameChg>
        <pc:picChg chg="del">
          <ac:chgData name="Tracy Black" userId="S::tracy@hubilu.com::c2d54683-0917-409c-8ebb-3642d300b243" providerId="AD" clId="Web-{196F1221-E667-3785-B2C7-536794D91415}" dt="2018-11-01T18:21:10.243" v="3"/>
          <ac:picMkLst>
            <pc:docMk/>
            <pc:sldMk cId="3119450926" sldId="275"/>
            <ac:picMk id="3" creationId="{E26D19F6-FC3F-4339-A1C8-68011CDC929B}"/>
          </ac:picMkLst>
        </pc:picChg>
        <pc:picChg chg="add mod">
          <ac:chgData name="Tracy Black" userId="S::tracy@hubilu.com::c2d54683-0917-409c-8ebb-3642d300b243" providerId="AD" clId="Web-{196F1221-E667-3785-B2C7-536794D91415}" dt="2018-11-01T18:23:54.494" v="24" actId="14100"/>
          <ac:picMkLst>
            <pc:docMk/>
            <pc:sldMk cId="3119450926" sldId="275"/>
            <ac:picMk id="5" creationId="{83DC9C40-666B-422B-8D84-4B7504D0400B}"/>
          </ac:picMkLst>
        </pc:picChg>
      </pc:sldChg>
    </pc:docChg>
  </pc:docChgLst>
  <pc:docChgLst>
    <pc:chgData name="Tracy Black" userId="S::tracy@hubilu.com::c2d54683-0917-409c-8ebb-3642d300b243" providerId="AD" clId="Web-{971FD22D-60A5-ECD8-702F-EDFD757F3777}"/>
    <pc:docChg chg="modSld">
      <pc:chgData name="Tracy Black" userId="S::tracy@hubilu.com::c2d54683-0917-409c-8ebb-3642d300b243" providerId="AD" clId="Web-{971FD22D-60A5-ECD8-702F-EDFD757F3777}" dt="2018-11-05T22:06:53.191" v="175"/>
      <pc:docMkLst>
        <pc:docMk/>
      </pc:docMkLst>
      <pc:sldChg chg="modSp">
        <pc:chgData name="Tracy Black" userId="S::tracy@hubilu.com::c2d54683-0917-409c-8ebb-3642d300b243" providerId="AD" clId="Web-{971FD22D-60A5-ECD8-702F-EDFD757F3777}" dt="2018-11-05T22:06:53.191" v="175"/>
        <pc:sldMkLst>
          <pc:docMk/>
          <pc:sldMk cId="3119450926" sldId="275"/>
        </pc:sldMkLst>
        <pc:spChg chg="mod">
          <ac:chgData name="Tracy Black" userId="S::tracy@hubilu.com::c2d54683-0917-409c-8ebb-3642d300b243" providerId="AD" clId="Web-{971FD22D-60A5-ECD8-702F-EDFD757F3777}" dt="2018-11-05T21:18:19.517" v="12" actId="20577"/>
          <ac:spMkLst>
            <pc:docMk/>
            <pc:sldMk cId="3119450926" sldId="275"/>
            <ac:spMk id="194" creationId="{00000000-0000-0000-0000-000000000000}"/>
          </ac:spMkLst>
        </pc:spChg>
        <pc:graphicFrameChg chg="mod modGraphic">
          <ac:chgData name="Tracy Black" userId="S::tracy@hubilu.com::c2d54683-0917-409c-8ebb-3642d300b243" providerId="AD" clId="Web-{971FD22D-60A5-ECD8-702F-EDFD757F3777}" dt="2018-11-05T22:06:53.191" v="175"/>
          <ac:graphicFrameMkLst>
            <pc:docMk/>
            <pc:sldMk cId="3119450926" sldId="275"/>
            <ac:graphicFrameMk id="19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397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771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1597820"/>
            <a:ext cx="7772400" cy="1102520"/>
          </a:xfrm>
          <a:prstGeom prst="rect">
            <a:avLst/>
          </a:prstGeom>
        </p:spPr>
        <p:txBody>
          <a:bodyPr/>
          <a:lstStyle/>
          <a:p>
            <a:r>
              <a:t>Click to edit Master title style</a:t>
            </a:r>
          </a:p>
        </p:txBody>
      </p:sp>
      <p:sp>
        <p:nvSpPr>
          <p:cNvPr id="12" name="Shape 12"/>
          <p:cNvSpPr>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05979"/>
            <a:ext cx="2057400" cy="4388646"/>
          </a:xfrm>
          <a:prstGeom prst="rect">
            <a:avLst/>
          </a:prstGeom>
        </p:spPr>
        <p:txBody>
          <a:bodyPr/>
          <a:lstStyle/>
          <a:p>
            <a:r>
              <a:t>Click to edit Master title style</a:t>
            </a:r>
          </a:p>
        </p:txBody>
      </p:sp>
      <p:sp>
        <p:nvSpPr>
          <p:cNvPr id="102" name="Shape 102"/>
          <p:cNvSpPr>
            <a:spLocks noGrp="1"/>
          </p:cNvSpPr>
          <p:nvPr>
            <p:ph type="body" idx="1"/>
          </p:nvPr>
        </p:nvSpPr>
        <p:spPr>
          <a:xfrm>
            <a:off x="457200" y="205979"/>
            <a:ext cx="6019800" cy="4388646"/>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3305176"/>
            <a:ext cx="7772401" cy="1021557"/>
          </a:xfrm>
          <a:prstGeom prst="rect">
            <a:avLst/>
          </a:prstGeom>
        </p:spPr>
        <p:txBody>
          <a:bodyPr anchor="t"/>
          <a:lstStyle>
            <a:lvl1pPr algn="l">
              <a:defRPr sz="4000" b="1" cap="all"/>
            </a:lvl1pPr>
          </a:lstStyle>
          <a:p>
            <a:r>
              <a:t>Click to edit Master title style</a:t>
            </a:r>
          </a:p>
        </p:txBody>
      </p:sp>
      <p:sp>
        <p:nvSpPr>
          <p:cNvPr id="30" name="Shape 30"/>
          <p:cNvSpPr>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457200" y="1200150"/>
            <a:ext cx="4038600" cy="339447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Click to edit Master title style</a:t>
            </a:r>
          </a:p>
        </p:txBody>
      </p:sp>
      <p:sp>
        <p:nvSpPr>
          <p:cNvPr id="48" name="Shape 48"/>
          <p:cNvSpPr>
            <a:spLocks noGrp="1"/>
          </p:cNvSpPr>
          <p:nvPr>
            <p:ph type="body" sz="quarter" idx="1"/>
          </p:nvPr>
        </p:nvSpPr>
        <p:spPr>
          <a:xfrm>
            <a:off x="457200" y="1151334"/>
            <a:ext cx="4040188" cy="479823"/>
          </a:xfrm>
          <a:prstGeom prst="rect">
            <a:avLst/>
          </a:prstGeom>
        </p:spPr>
        <p:txBody>
          <a:bodyPr anchor="b"/>
          <a:lstStyle>
            <a:lvl1pPr marL="0" indent="0">
              <a:spcBef>
                <a:spcPts val="500"/>
              </a:spcBef>
              <a:buSzTx/>
              <a:buFontTx/>
              <a:buNone/>
              <a:defRPr sz="2400" b="1"/>
            </a:lvl1pPr>
          </a:lstStyle>
          <a:p>
            <a:r>
              <a:t>Click to edit Master text styles</a:t>
            </a:r>
          </a:p>
        </p:txBody>
      </p:sp>
      <p:sp>
        <p:nvSpPr>
          <p:cNvPr id="49" name="Shape 49"/>
          <p:cNvSpPr>
            <a:spLocks noGrp="1"/>
          </p:cNvSpPr>
          <p:nvPr>
            <p:ph type="body" sz="quarter" idx="13"/>
          </p:nvPr>
        </p:nvSpPr>
        <p:spPr>
          <a:xfrm>
            <a:off x="4645028" y="1151334"/>
            <a:ext cx="4041776" cy="47982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3" y="204786"/>
            <a:ext cx="3008314" cy="871539"/>
          </a:xfrm>
          <a:prstGeom prst="rect">
            <a:avLst/>
          </a:prstGeom>
        </p:spPr>
        <p:txBody>
          <a:bodyPr anchor="b"/>
          <a:lstStyle>
            <a:lvl1pPr algn="l">
              <a:defRPr sz="2000" b="1"/>
            </a:lvl1pPr>
          </a:lstStyle>
          <a:p>
            <a:r>
              <a:t>Click to edit Master title style</a:t>
            </a:r>
          </a:p>
        </p:txBody>
      </p:sp>
      <p:sp>
        <p:nvSpPr>
          <p:cNvPr id="73" name="Shape 73"/>
          <p:cNvSpPr>
            <a:spLocks noGrp="1"/>
          </p:cNvSpPr>
          <p:nvPr>
            <p:ph type="body" idx="1"/>
          </p:nvPr>
        </p:nvSpPr>
        <p:spPr>
          <a:xfrm>
            <a:off x="3575050" y="204789"/>
            <a:ext cx="5111750" cy="4389836"/>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half" idx="13"/>
          </p:nvPr>
        </p:nvSpPr>
        <p:spPr>
          <a:xfrm>
            <a:off x="457202" y="1076327"/>
            <a:ext cx="3008315" cy="3518297"/>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3600451"/>
            <a:ext cx="5486401" cy="425055"/>
          </a:xfrm>
          <a:prstGeom prst="rect">
            <a:avLst/>
          </a:prstGeom>
        </p:spPr>
        <p:txBody>
          <a:bodyPr anchor="b"/>
          <a:lstStyle>
            <a:lvl1pPr algn="l">
              <a:defRPr sz="2000" b="1"/>
            </a:lvl1pPr>
          </a:lstStyle>
          <a:p>
            <a:r>
              <a:t>Click to edit Master title style</a:t>
            </a:r>
          </a:p>
        </p:txBody>
      </p:sp>
      <p:sp>
        <p:nvSpPr>
          <p:cNvPr id="83" name="Shape 83"/>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457200" y="1200150"/>
            <a:ext cx="8229600" cy="339447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8422818" y="4769566"/>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david@hubilu.com"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tracy@hubilu.com"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foursquare.com/v/vermont--santa-monica-metro-station/4b7f2d6af964a520c81c30e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 name="image1.jpg" descr="C:\Users\sarah.NLS-ONLINE\Dropbox\Sales\Marketing\NLS_Shared\_lance\hubilu\Hubilu Logo.jpg"/>
          <p:cNvPicPr>
            <a:picLocks noChangeAspect="1"/>
          </p:cNvPicPr>
          <p:nvPr/>
        </p:nvPicPr>
        <p:blipFill>
          <a:blip r:embed="rId2">
            <a:extLst/>
          </a:blip>
          <a:stretch>
            <a:fillRect/>
          </a:stretch>
        </p:blipFill>
        <p:spPr>
          <a:xfrm>
            <a:off x="3629421" y="1248171"/>
            <a:ext cx="1856979" cy="1856980"/>
          </a:xfrm>
          <a:prstGeom prst="rect">
            <a:avLst/>
          </a:prstGeom>
          <a:ln w="12700">
            <a:miter lim="400000"/>
          </a:ln>
        </p:spPr>
      </p:pic>
      <p:sp>
        <p:nvSpPr>
          <p:cNvPr id="113" name="Shape 113"/>
          <p:cNvSpPr/>
          <p:nvPr/>
        </p:nvSpPr>
        <p:spPr>
          <a:xfrm>
            <a:off x="1447800" y="3028950"/>
            <a:ext cx="6172201" cy="0"/>
          </a:xfrm>
          <a:prstGeom prst="line">
            <a:avLst/>
          </a:prstGeom>
          <a:ln w="6350">
            <a:solidFill>
              <a:srgbClr val="D9D9D9"/>
            </a:solidFill>
          </a:ln>
        </p:spPr>
        <p:txBody>
          <a:bodyPr lIns="45719" rIns="45719"/>
          <a:lstStyle/>
          <a:p>
            <a:endParaRPr/>
          </a:p>
        </p:txBody>
      </p:sp>
      <p:sp>
        <p:nvSpPr>
          <p:cNvPr id="114" name="Shape 114"/>
          <p:cNvSpPr/>
          <p:nvPr/>
        </p:nvSpPr>
        <p:spPr>
          <a:xfrm>
            <a:off x="895350" y="2724149"/>
            <a:ext cx="7353300" cy="193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b="1" i="1">
                <a:latin typeface="Times"/>
                <a:ea typeface="Times"/>
                <a:cs typeface="Times"/>
                <a:sym typeface="Times"/>
              </a:defRPr>
            </a:lvl1pPr>
          </a:lstStyle>
          <a:p>
            <a:r>
              <a:t>Strategic Growth through Smart Ventures</a:t>
            </a:r>
          </a:p>
        </p:txBody>
      </p:sp>
      <p:sp>
        <p:nvSpPr>
          <p:cNvPr id="115" name="Shape 115"/>
          <p:cNvSpPr/>
          <p:nvPr/>
        </p:nvSpPr>
        <p:spPr>
          <a:xfrm>
            <a:off x="914400" y="3562350"/>
            <a:ext cx="7353300" cy="313393"/>
          </a:xfrm>
          <a:prstGeom prst="rect">
            <a:avLst/>
          </a:prstGeom>
          <a:pattFill prst="pct5">
            <a:fgClr>
              <a:srgbClr val="FFFFFF"/>
            </a:fgClr>
            <a:bgClr>
              <a:schemeClr val="bg1"/>
            </a:bgClr>
          </a:pattFill>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spc="300">
                <a:latin typeface="Arial"/>
                <a:ea typeface="Arial"/>
                <a:cs typeface="Arial"/>
                <a:sym typeface="Arial"/>
              </a:defRPr>
            </a:lvl1pPr>
          </a:lstStyle>
          <a:p>
            <a:r>
              <a:t>Investor Presentation</a:t>
            </a:r>
          </a:p>
        </p:txBody>
      </p:sp>
      <p:grpSp>
        <p:nvGrpSpPr>
          <p:cNvPr id="119" name="Group 119"/>
          <p:cNvGrpSpPr/>
          <p:nvPr/>
        </p:nvGrpSpPr>
        <p:grpSpPr>
          <a:xfrm>
            <a:off x="511172" y="3140708"/>
            <a:ext cx="7110142" cy="421641"/>
            <a:chOff x="0" y="0"/>
            <a:chExt cx="5387898" cy="198002"/>
          </a:xfrm>
        </p:grpSpPr>
        <p:sp>
          <p:nvSpPr>
            <p:cNvPr id="116" name="Shape 116"/>
            <p:cNvSpPr/>
            <p:nvPr/>
          </p:nvSpPr>
          <p:spPr>
            <a:xfrm>
              <a:off x="0" y="0"/>
              <a:ext cx="2943954" cy="1885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r">
                <a:defRPr sz="900" b="1">
                  <a:solidFill>
                    <a:srgbClr val="A6A6A6"/>
                  </a:solidFill>
                  <a:latin typeface="Arial"/>
                  <a:ea typeface="Arial"/>
                  <a:cs typeface="Arial"/>
                  <a:sym typeface="Arial"/>
                </a:defRPr>
              </a:lvl1pPr>
            </a:lstStyle>
            <a:p>
              <a:endParaRPr/>
            </a:p>
          </p:txBody>
        </p:sp>
        <p:sp>
          <p:nvSpPr>
            <p:cNvPr id="117" name="Shape 117"/>
            <p:cNvSpPr/>
            <p:nvPr/>
          </p:nvSpPr>
          <p:spPr>
            <a:xfrm>
              <a:off x="829257" y="20268"/>
              <a:ext cx="4558641" cy="1777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800">
                  <a:solidFill>
                    <a:srgbClr val="808080"/>
                  </a:solidFill>
                  <a:latin typeface="Arial"/>
                  <a:ea typeface="Arial"/>
                  <a:cs typeface="Arial"/>
                  <a:sym typeface="Arial"/>
                </a:defRPr>
              </a:lvl1pPr>
            </a:lstStyle>
            <a:p>
              <a:r>
                <a:rPr sz="1200"/>
                <a:t>A Publicly Traded Real Estate Asset Management and Business Acquisition Company</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800100" y="356624"/>
            <a:ext cx="7543800"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cap="all" spc="300">
                <a:latin typeface="Times New Roman"/>
                <a:ea typeface="Times New Roman"/>
                <a:cs typeface="Times New Roman"/>
                <a:sym typeface="Times New Roman"/>
              </a:defRPr>
            </a:pPr>
            <a:r>
              <a:t>Property </a:t>
            </a:r>
            <a:r>
              <a:rPr lang="en-US"/>
              <a:t>OWNED</a:t>
            </a:r>
            <a:r>
              <a:t> </a:t>
            </a:r>
            <a:r>
              <a:rPr>
                <a:solidFill>
                  <a:srgbClr val="808080"/>
                </a:solidFill>
              </a:rPr>
              <a:t>| Los Angeles</a:t>
            </a:r>
          </a:p>
        </p:txBody>
      </p:sp>
      <p:sp>
        <p:nvSpPr>
          <p:cNvPr id="193" name="Shape 193"/>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94" name="Shape 194"/>
          <p:cNvSpPr/>
          <p:nvPr/>
        </p:nvSpPr>
        <p:spPr>
          <a:xfrm>
            <a:off x="195278" y="762428"/>
            <a:ext cx="4979047" cy="85664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a:spcBef>
                <a:spcPts val="400"/>
              </a:spcBef>
              <a:defRPr sz="1000" b="1">
                <a:solidFill>
                  <a:srgbClr val="0D0D0D"/>
                </a:solidFill>
                <a:latin typeface="Arial"/>
                <a:ea typeface="Arial"/>
                <a:cs typeface="Arial"/>
                <a:sym typeface="Arial"/>
              </a:defRPr>
            </a:pPr>
            <a:r>
              <a:rPr lang="en-US" sz="1200"/>
              <a:t>3910 Walton</a:t>
            </a:r>
            <a:r>
              <a:rPr sz="1200"/>
              <a:t> Ave., Los Angeles</a:t>
            </a:r>
            <a:endParaRPr sz="1200">
              <a:solidFill>
                <a:srgbClr val="FFFFFF"/>
              </a:solidFill>
              <a:latin typeface="+mn-lt"/>
              <a:ea typeface="+mn-ea"/>
              <a:cs typeface="+mn-cs"/>
              <a:sym typeface="Helvetica"/>
            </a:endParaRPr>
          </a:p>
          <a:p>
            <a:pPr algn="just">
              <a:spcBef>
                <a:spcPts val="200"/>
              </a:spcBef>
              <a:defRPr sz="800">
                <a:solidFill>
                  <a:srgbClr val="0D0D0D"/>
                </a:solidFill>
                <a:latin typeface="Arial"/>
                <a:ea typeface="Arial"/>
                <a:cs typeface="Arial"/>
                <a:sym typeface="Arial"/>
              </a:defRPr>
            </a:pPr>
            <a:r>
              <a:rPr sz="1200" err="1"/>
              <a:t>Hubilu</a:t>
            </a:r>
            <a:r>
              <a:rPr sz="1200"/>
              <a:t> </a:t>
            </a:r>
            <a:r>
              <a:rPr lang="en-US" sz="1200"/>
              <a:t>acquired</a:t>
            </a:r>
            <a:r>
              <a:rPr sz="1200"/>
              <a:t> this </a:t>
            </a:r>
            <a:r>
              <a:rPr lang="en-US" sz="1200"/>
              <a:t>6 bedroom property</a:t>
            </a:r>
            <a:r>
              <a:rPr sz="1200"/>
              <a:t> located </a:t>
            </a:r>
            <a:r>
              <a:rPr lang="en-US" sz="1200"/>
              <a:t>3 blocks from USC and </a:t>
            </a:r>
            <a:r>
              <a:rPr sz="1200"/>
              <a:t>the </a:t>
            </a:r>
            <a:r>
              <a:rPr lang="en-US" sz="1200"/>
              <a:t>LA Metro</a:t>
            </a:r>
            <a:r>
              <a:rPr sz="1200"/>
              <a:t>/subway station.</a:t>
            </a:r>
            <a:r>
              <a:rPr lang="en-US" sz="1200"/>
              <a:t> Property is in turn key condition, ADA approved</a:t>
            </a:r>
            <a:r>
              <a:rPr sz="1200"/>
              <a:t> and is cash-flow positive. </a:t>
            </a:r>
            <a:r>
              <a:rPr lang="en-US" sz="1200"/>
              <a:t>Purchase</a:t>
            </a:r>
            <a:r>
              <a:rPr sz="1200"/>
              <a:t> price </a:t>
            </a:r>
            <a:r>
              <a:rPr lang="en-US" sz="1200"/>
              <a:t>$510,000</a:t>
            </a:r>
            <a:r>
              <a:rPr sz="1200"/>
              <a:t>.</a:t>
            </a:r>
          </a:p>
        </p:txBody>
      </p:sp>
      <p:pic>
        <p:nvPicPr>
          <p:cNvPr id="195"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graphicFrame>
        <p:nvGraphicFramePr>
          <p:cNvPr id="196" name="Table 196"/>
          <p:cNvGraphicFramePr/>
          <p:nvPr>
            <p:extLst>
              <p:ext uri="{D42A27DB-BD31-4B8C-83A1-F6EECF244321}">
                <p14:modId xmlns:p14="http://schemas.microsoft.com/office/powerpoint/2010/main" val="1672011453"/>
              </p:ext>
            </p:extLst>
          </p:nvPr>
        </p:nvGraphicFramePr>
        <p:xfrm>
          <a:off x="248443" y="1669247"/>
          <a:ext cx="4759492" cy="3430491"/>
        </p:xfrm>
        <a:graphic>
          <a:graphicData uri="http://schemas.openxmlformats.org/drawingml/2006/table">
            <a:tbl>
              <a:tblPr>
                <a:tableStyleId>{4C3C2611-4C71-4FC5-86AE-919BDF0F9419}</a:tableStyleId>
              </a:tblPr>
              <a:tblGrid>
                <a:gridCol w="1081262">
                  <a:extLst>
                    <a:ext uri="{9D8B030D-6E8A-4147-A177-3AD203B41FA5}">
                      <a16:colId xmlns:a16="http://schemas.microsoft.com/office/drawing/2014/main" val="20000"/>
                    </a:ext>
                  </a:extLst>
                </a:gridCol>
                <a:gridCol w="769181">
                  <a:extLst>
                    <a:ext uri="{9D8B030D-6E8A-4147-A177-3AD203B41FA5}">
                      <a16:colId xmlns:a16="http://schemas.microsoft.com/office/drawing/2014/main" val="20001"/>
                    </a:ext>
                  </a:extLst>
                </a:gridCol>
                <a:gridCol w="926169">
                  <a:extLst>
                    <a:ext uri="{9D8B030D-6E8A-4147-A177-3AD203B41FA5}">
                      <a16:colId xmlns:a16="http://schemas.microsoft.com/office/drawing/2014/main" val="20002"/>
                    </a:ext>
                  </a:extLst>
                </a:gridCol>
                <a:gridCol w="1127999">
                  <a:extLst>
                    <a:ext uri="{9D8B030D-6E8A-4147-A177-3AD203B41FA5}">
                      <a16:colId xmlns:a16="http://schemas.microsoft.com/office/drawing/2014/main" val="20003"/>
                    </a:ext>
                  </a:extLst>
                </a:gridCol>
                <a:gridCol w="854881">
                  <a:extLst>
                    <a:ext uri="{9D8B030D-6E8A-4147-A177-3AD203B41FA5}">
                      <a16:colId xmlns:a16="http://schemas.microsoft.com/office/drawing/2014/main" val="20004"/>
                    </a:ext>
                  </a:extLst>
                </a:gridCol>
              </a:tblGrid>
              <a:tr h="320997">
                <a:tc>
                  <a:txBody>
                    <a:bodyPr/>
                    <a:lstStyle/>
                    <a:p>
                      <a:pPr algn="ctr">
                        <a:defRPr sz="1800"/>
                      </a:pPr>
                      <a:r>
                        <a:rPr sz="900" b="1">
                          <a:latin typeface="Arial"/>
                          <a:ea typeface="Arial"/>
                          <a:cs typeface="Arial"/>
                          <a:sym typeface="Arial"/>
                        </a:rPr>
                        <a:t>Rental Unit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Current </a:t>
                      </a:r>
                      <a:r>
                        <a:rPr sz="900" b="1">
                          <a:latin typeface="Arial"/>
                          <a:cs typeface="Arial"/>
                          <a:sym typeface="Arial"/>
                        </a:rPr>
                        <a:t>
</a:t>
                      </a:r>
                      <a:r>
                        <a:rPr sz="900" b="1">
                          <a:latin typeface="Arial"/>
                          <a:ea typeface="Arial"/>
                          <a:cs typeface="Arial"/>
                          <a:sym typeface="Arial"/>
                        </a:rPr>
                        <a:t>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Future </a:t>
                      </a:r>
                      <a:r>
                        <a:rPr sz="900" b="1">
                          <a:latin typeface="Arial"/>
                          <a:cs typeface="Arial"/>
                          <a:sym typeface="Arial"/>
                        </a:rPr>
                        <a:t>
</a:t>
                      </a:r>
                      <a:r>
                        <a:rPr sz="900" b="1">
                          <a:latin typeface="Arial"/>
                          <a:ea typeface="Arial"/>
                          <a:cs typeface="Arial"/>
                          <a:sym typeface="Arial"/>
                        </a:rPr>
                        <a:t>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Close of Escrow</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b="1">
                          <a:latin typeface="Arial"/>
                          <a:ea typeface="Arial"/>
                          <a:cs typeface="Arial"/>
                          <a:sym typeface="Arial"/>
                        </a:defRPr>
                      </a:pPr>
                      <a:r>
                        <a:rPr lang="en-US" sz="900">
                          <a:latin typeface="Arial"/>
                        </a:rPr>
                        <a:t>510,000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0"/>
                  </a:ext>
                </a:extLst>
              </a:tr>
              <a:tr h="164288">
                <a:tc>
                  <a:txBody>
                    <a:bodyPr/>
                    <a:lstStyle/>
                    <a:p>
                      <a:pPr algn="ctr">
                        <a:defRPr sz="1800"/>
                      </a:pPr>
                      <a:r>
                        <a:rPr sz="900">
                          <a:latin typeface="Arial"/>
                          <a:ea typeface="Arial"/>
                          <a:cs typeface="Arial"/>
                          <a:sym typeface="Arial"/>
                        </a:rPr>
                        <a:t>  1</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950 </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985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750,000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1"/>
                  </a:ext>
                </a:extLst>
              </a:tr>
              <a:tr h="176924">
                <a:tc>
                  <a:txBody>
                    <a:bodyPr/>
                    <a:lstStyle/>
                    <a:p>
                      <a:pPr algn="ctr">
                        <a:defRPr sz="1800"/>
                      </a:pPr>
                      <a:r>
                        <a:rPr sz="900">
                          <a:latin typeface="Arial"/>
                          <a:ea typeface="Arial"/>
                          <a:cs typeface="Arial"/>
                          <a:sym typeface="Arial"/>
                        </a:rPr>
                        <a:t>  2</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950</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985</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2"/>
                  </a:ext>
                </a:extLst>
              </a:tr>
              <a:tr h="189563">
                <a:tc>
                  <a:txBody>
                    <a:bodyPr/>
                    <a:lstStyle/>
                    <a:p>
                      <a:pPr algn="ctr">
                        <a:defRPr sz="1800"/>
                      </a:pPr>
                      <a:r>
                        <a:rPr sz="900">
                          <a:latin typeface="Arial"/>
                          <a:ea typeface="Arial"/>
                          <a:cs typeface="Arial"/>
                          <a:sym typeface="Arial"/>
                        </a:rPr>
                        <a:t>  3</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Purchase Price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tc>
                  <a:txBody>
                    <a:bodyPr/>
                    <a:lstStyle/>
                    <a:p>
                      <a:pPr algn="ctr">
                        <a:defRPr sz="700">
                          <a:latin typeface="Arial"/>
                          <a:ea typeface="Arial"/>
                          <a:cs typeface="Arial"/>
                          <a:sym typeface="Arial"/>
                        </a:defRPr>
                      </a:pPr>
                      <a:r>
                        <a:rPr sz="900">
                          <a:latin typeface="Arial"/>
                        </a:rPr>
                        <a:t>$</a:t>
                      </a:r>
                      <a:r>
                        <a:rPr lang="en-US" sz="900">
                          <a:latin typeface="Arial"/>
                        </a:rPr>
                        <a:t>510,000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extLst>
                  <a:ext uri="{0D108BD9-81ED-4DB2-BD59-A6C34878D82A}">
                    <a16:rowId xmlns:a16="http://schemas.microsoft.com/office/drawing/2014/main" val="10003"/>
                  </a:ext>
                </a:extLst>
              </a:tr>
              <a:tr h="176924">
                <a:tc>
                  <a:txBody>
                    <a:bodyPr/>
                    <a:lstStyle/>
                    <a:p>
                      <a:pPr algn="ctr">
                        <a:defRPr sz="1800"/>
                      </a:pPr>
                      <a:r>
                        <a:rPr sz="900">
                          <a:latin typeface="Arial"/>
                          <a:ea typeface="Arial"/>
                          <a:cs typeface="Arial"/>
                          <a:sym typeface="Arial"/>
                        </a:rPr>
                        <a:t>  4</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4"/>
                  </a:ext>
                </a:extLst>
              </a:tr>
              <a:tr h="164288">
                <a:tc>
                  <a:txBody>
                    <a:bodyPr/>
                    <a:lstStyle/>
                    <a:p>
                      <a:pPr algn="ctr">
                        <a:defRPr sz="1800"/>
                      </a:pPr>
                      <a:r>
                        <a:rPr sz="900">
                          <a:latin typeface="Arial"/>
                          <a:ea typeface="Arial"/>
                          <a:cs typeface="Arial"/>
                          <a:sym typeface="Arial"/>
                        </a:rPr>
                        <a:t>  5</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5"/>
                  </a:ext>
                </a:extLst>
              </a:tr>
              <a:tr h="164288">
                <a:tc>
                  <a:txBody>
                    <a:bodyPr/>
                    <a:lstStyle/>
                    <a:p>
                      <a:pPr algn="ctr">
                        <a:defRPr sz="1800"/>
                      </a:pPr>
                      <a:r>
                        <a:rPr sz="900">
                          <a:latin typeface="Arial"/>
                          <a:ea typeface="Arial"/>
                          <a:cs typeface="Arial"/>
                          <a:sym typeface="Arial"/>
                        </a:rPr>
                        <a:t>  6</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750,000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6"/>
                  </a:ext>
                </a:extLst>
              </a:tr>
              <a:tr h="164288">
                <a:tc>
                  <a:txBody>
                    <a:bodyPr/>
                    <a:lstStyle/>
                    <a:p>
                      <a:pPr algn="ctr">
                        <a:defRPr sz="1800"/>
                      </a:pP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Mortgage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($2,550)</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7"/>
                  </a:ext>
                </a:extLst>
              </a:tr>
              <a:tr h="164288">
                <a:tc>
                  <a:txBody>
                    <a:bodyPr/>
                    <a:lstStyle/>
                    <a:p>
                      <a:pPr algn="ctr">
                        <a:defRPr sz="1800"/>
                      </a:pP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8"/>
                  </a:ext>
                </a:extLst>
              </a:tr>
              <a:tr h="176924">
                <a:tc>
                  <a:txBody>
                    <a:bodyPr/>
                    <a:lstStyle/>
                    <a:p>
                      <a:pPr algn="ctr">
                        <a:defRPr sz="1800"/>
                      </a:pP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Equity</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240,000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9"/>
                  </a:ext>
                </a:extLst>
              </a:tr>
              <a:tr h="179495">
                <a:tc>
                  <a:txBody>
                    <a:bodyPr/>
                    <a:lstStyle/>
                    <a:p>
                      <a:pPr algn="ctr">
                        <a:defRPr sz="1800"/>
                      </a:pPr>
                      <a:r>
                        <a:rPr sz="900" b="1">
                          <a:latin typeface="Arial"/>
                          <a:ea typeface="Arial"/>
                          <a:cs typeface="Arial"/>
                          <a:sym typeface="Arial"/>
                        </a:rPr>
                        <a:t>  Total</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5,500</a:t>
                      </a:r>
                      <a:r>
                        <a:rPr sz="900" b="1">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5,670</a:t>
                      </a:r>
                      <a:r>
                        <a:rPr sz="900" b="1">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0"/>
                  </a:ext>
                </a:extLst>
              </a:tr>
              <a:tr h="132864">
                <a:tc>
                  <a:txBody>
                    <a:bodyPr/>
                    <a:lstStyle/>
                    <a:p>
                      <a:pPr algn="ctr">
                        <a:defRPr sz="1800"/>
                      </a:pPr>
                      <a:r>
                        <a:rPr sz="900">
                          <a:latin typeface="Arial"/>
                          <a:ea typeface="Arial"/>
                          <a:cs typeface="Arial"/>
                          <a:sym typeface="Arial"/>
                        </a:rPr>
                        <a:t>    Note:  Tenants Pay </a:t>
                      </a: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All Utilities </a:t>
                      </a:r>
                    </a:p>
                  </a:txBody>
                  <a:tcPr marL="0" marR="0" marT="0" marB="0" anchor="ctr" horzOverflow="overflow">
                    <a:lnL w="31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66,000</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extLst>
                  <a:ext uri="{0D108BD9-81ED-4DB2-BD59-A6C34878D82A}">
                    <a16:rowId xmlns:a16="http://schemas.microsoft.com/office/drawing/2014/main" val="10011"/>
                  </a:ext>
                </a:extLst>
              </a:tr>
              <a:tr h="123374">
                <a:tc>
                  <a:txBody>
                    <a:bodyPr/>
                    <a:lstStyle/>
                    <a:p>
                      <a:pPr algn="ctr">
                        <a:defRPr sz="1800"/>
                      </a:pPr>
                      <a:r>
                        <a:rPr sz="90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66,000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68,040</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($9,925)</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2"/>
                  </a:ext>
                </a:extLst>
              </a:tr>
              <a:tr h="123374">
                <a:tc>
                  <a:txBody>
                    <a:bodyPr/>
                    <a:lstStyle/>
                    <a:p>
                      <a:pPr algn="ctr">
                        <a:defRPr sz="1800"/>
                      </a:pPr>
                      <a:r>
                        <a:rPr sz="90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($9,925)</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($9,925)</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Annual Debt Service</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30,600</a:t>
                      </a:r>
                      <a:r>
                        <a:rPr sz="900">
                          <a:latin typeface="Arial"/>
                        </a:rPr>
                        <a:t>)</a:t>
                      </a: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3"/>
                  </a:ext>
                </a:extLst>
              </a:tr>
              <a:tr h="285750">
                <a:tc>
                  <a:txBody>
                    <a:bodyPr/>
                    <a:lstStyle/>
                    <a:p>
                      <a:pPr algn="ctr">
                        <a:defRPr sz="1800"/>
                      </a:pPr>
                      <a:r>
                        <a:rPr sz="90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56,075</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58,115</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25,475</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4"/>
                  </a:ext>
                </a:extLst>
              </a:tr>
              <a:tr h="115424">
                <a:tc>
                  <a:txBody>
                    <a:bodyPr/>
                    <a:lstStyle/>
                    <a:p>
                      <a:pPr algn="ctr">
                        <a:defRPr sz="1800"/>
                      </a:pPr>
                      <a:r>
                        <a:rPr sz="900">
                          <a:latin typeface="Arial"/>
                          <a:ea typeface="Arial"/>
                          <a:cs typeface="Arial"/>
                          <a:sym typeface="Arial"/>
                        </a:rPr>
                        <a:t>  Purchase Price</a:t>
                      </a: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510,000</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510,000</a:t>
                      </a:r>
                      <a:r>
                        <a:rPr sz="900">
                          <a:latin typeface="Arial"/>
                          <a:ea typeface="Arial"/>
                          <a:cs typeface="Arial"/>
                          <a:sym typeface="Arial"/>
                        </a:rPr>
                        <a:t> </a:t>
                      </a: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 Principal Reduction</a:t>
                      </a: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5"/>
                  </a:ext>
                </a:extLst>
              </a:tr>
              <a:tr h="142354">
                <a:tc>
                  <a:txBody>
                    <a:bodyPr/>
                    <a:lstStyle/>
                    <a:p>
                      <a:pPr algn="ctr">
                        <a:defRPr sz="1800"/>
                      </a:pPr>
                      <a:r>
                        <a:rPr sz="900" b="1">
                          <a:latin typeface="Arial"/>
                          <a:ea typeface="Arial"/>
                          <a:cs typeface="Arial"/>
                          <a:sym typeface="Arial"/>
                        </a:rPr>
                        <a:t>  Actual Cap Rate</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700" b="1">
                          <a:latin typeface="Arial"/>
                          <a:ea typeface="Arial"/>
                          <a:cs typeface="Arial"/>
                          <a:sym typeface="Arial"/>
                        </a:defRPr>
                      </a:pPr>
                      <a:r>
                        <a:rPr lang="en-US" sz="900"/>
                        <a:t>11</a:t>
                      </a:r>
                      <a:r>
                        <a:rPr sz="900"/>
                        <a:t>%</a:t>
                      </a:r>
                    </a:p>
                  </a:txBody>
                  <a:tcPr marL="0" marR="0" marT="0" marB="0" anchor="ctr" horzOverflow="overflow">
                    <a:lnL w="3175">
                      <a:solidFill>
                        <a:srgbClr val="A6A6A6"/>
                      </a:solidFill>
                    </a:lnL>
                    <a:lnR w="31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lang="en-US" sz="900" b="1">
                          <a:latin typeface="Arial"/>
                          <a:ea typeface="Arial"/>
                          <a:cs typeface="Arial"/>
                          <a:sym typeface="Arial"/>
                        </a:rPr>
                        <a:t>11.4</a:t>
                      </a:r>
                      <a:r>
                        <a:rPr sz="900" b="1">
                          <a:latin typeface="Arial"/>
                          <a:ea typeface="Arial"/>
                          <a:cs typeface="Arial"/>
                          <a:sym typeface="Arial"/>
                        </a:rPr>
                        <a:t>%</a:t>
                      </a: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sz="900" b="1">
                          <a:latin typeface="Arial"/>
                          <a:ea typeface="Arial"/>
                          <a:cs typeface="Arial"/>
                          <a:sym typeface="Arial"/>
                        </a:rPr>
                        <a:t> Total Return</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700" b="1">
                          <a:latin typeface="Arial"/>
                          <a:ea typeface="Arial"/>
                          <a:cs typeface="Arial"/>
                          <a:sym typeface="Arial"/>
                        </a:defRPr>
                      </a:pPr>
                      <a:r>
                        <a:rPr sz="900">
                          <a:latin typeface="Arial"/>
                        </a:rPr>
                        <a:t>$</a:t>
                      </a:r>
                      <a:r>
                        <a:rPr lang="en-US" sz="900">
                          <a:latin typeface="Arial"/>
                        </a:rPr>
                        <a:t>25,475</a:t>
                      </a:r>
                      <a:endParaRPr sz="900">
                        <a:latin typeface="Arial"/>
                      </a:endParaRP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tcPr>
                </a:tc>
                <a:extLst>
                  <a:ext uri="{0D108BD9-81ED-4DB2-BD59-A6C34878D82A}">
                    <a16:rowId xmlns:a16="http://schemas.microsoft.com/office/drawing/2014/main" val="10016"/>
                  </a:ext>
                </a:extLst>
              </a:tr>
            </a:tbl>
          </a:graphicData>
        </a:graphic>
      </p:graphicFrame>
      <p:pic>
        <p:nvPicPr>
          <p:cNvPr id="4" name="Picture 4" descr="A close up of a brick building&#10;&#10;Description generated with high confidence">
            <a:extLst>
              <a:ext uri="{FF2B5EF4-FFF2-40B4-BE49-F238E27FC236}">
                <a16:creationId xmlns:a16="http://schemas.microsoft.com/office/drawing/2014/main" id="{A284F47F-DD86-4E86-9EDF-EA32E4B3F7A3}"/>
              </a:ext>
            </a:extLst>
          </p:cNvPr>
          <p:cNvPicPr>
            <a:picLocks noChangeAspect="1"/>
          </p:cNvPicPr>
          <p:nvPr/>
        </p:nvPicPr>
        <p:blipFill>
          <a:blip r:embed="rId3"/>
          <a:stretch>
            <a:fillRect/>
          </a:stretch>
        </p:blipFill>
        <p:spPr>
          <a:xfrm>
            <a:off x="5303090" y="817907"/>
            <a:ext cx="3799934" cy="4327195"/>
          </a:xfrm>
          <a:prstGeom prst="rect">
            <a:avLst/>
          </a:prstGeom>
        </p:spPr>
      </p:pic>
    </p:spTree>
    <p:extLst>
      <p:ext uri="{BB962C8B-B14F-4D97-AF65-F5344CB8AC3E}">
        <p14:creationId xmlns:p14="http://schemas.microsoft.com/office/powerpoint/2010/main" val="1287864980"/>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800100" y="356624"/>
            <a:ext cx="7543800"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cap="all" spc="300">
                <a:latin typeface="Times New Roman"/>
                <a:ea typeface="Times New Roman"/>
                <a:cs typeface="Times New Roman"/>
                <a:sym typeface="Times New Roman"/>
              </a:defRPr>
            </a:pPr>
            <a:r>
              <a:t>Property </a:t>
            </a:r>
            <a:r>
              <a:rPr lang="en-US"/>
              <a:t>OWNED</a:t>
            </a:r>
            <a:r>
              <a:t> </a:t>
            </a:r>
            <a:r>
              <a:rPr>
                <a:solidFill>
                  <a:srgbClr val="808080"/>
                </a:solidFill>
              </a:rPr>
              <a:t>| Los Angeles</a:t>
            </a:r>
          </a:p>
        </p:txBody>
      </p:sp>
      <p:sp>
        <p:nvSpPr>
          <p:cNvPr id="193" name="Shape 193"/>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94" name="Shape 194"/>
          <p:cNvSpPr/>
          <p:nvPr/>
        </p:nvSpPr>
        <p:spPr>
          <a:xfrm>
            <a:off x="195278" y="762428"/>
            <a:ext cx="4979047" cy="85664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a:spcBef>
                <a:spcPts val="400"/>
              </a:spcBef>
              <a:defRPr sz="1000" b="1">
                <a:solidFill>
                  <a:srgbClr val="0D0D0D"/>
                </a:solidFill>
                <a:latin typeface="Arial"/>
                <a:ea typeface="Arial"/>
                <a:cs typeface="Arial"/>
                <a:sym typeface="Arial"/>
              </a:defRPr>
            </a:pPr>
            <a:r>
              <a:rPr lang="en-US" sz="1200" dirty="0"/>
              <a:t>3910 Wisconsin Avenue</a:t>
            </a:r>
            <a:r>
              <a:rPr sz="1200" dirty="0"/>
              <a:t>., Los Angeles</a:t>
            </a:r>
            <a:endParaRPr sz="1200" dirty="0">
              <a:latin typeface="+mn-lt"/>
              <a:ea typeface="+mn-ea"/>
              <a:cs typeface="+mn-cs"/>
              <a:sym typeface="Helvetica"/>
            </a:endParaRPr>
          </a:p>
          <a:p>
            <a:pPr algn="just">
              <a:spcBef>
                <a:spcPts val="200"/>
              </a:spcBef>
              <a:defRPr sz="800">
                <a:solidFill>
                  <a:srgbClr val="0D0D0D"/>
                </a:solidFill>
                <a:latin typeface="Arial"/>
                <a:ea typeface="Arial"/>
                <a:cs typeface="Arial"/>
                <a:sym typeface="Arial"/>
              </a:defRPr>
            </a:pPr>
            <a:r>
              <a:rPr sz="1200" err="1"/>
              <a:t>Hubilu</a:t>
            </a:r>
            <a:r>
              <a:rPr sz="1200" dirty="0"/>
              <a:t> </a:t>
            </a:r>
            <a:r>
              <a:rPr lang="en-US" sz="1200" dirty="0"/>
              <a:t>acquired</a:t>
            </a:r>
            <a:r>
              <a:rPr sz="1200" dirty="0"/>
              <a:t> this </a:t>
            </a:r>
            <a:r>
              <a:rPr lang="en-US" sz="1200"/>
              <a:t>7 bedroom</a:t>
            </a:r>
            <a:r>
              <a:rPr lang="en-US" sz="1200" dirty="0"/>
              <a:t> property</a:t>
            </a:r>
            <a:r>
              <a:rPr sz="1200" dirty="0"/>
              <a:t> located</a:t>
            </a:r>
            <a:r>
              <a:rPr lang="en-US" sz="1200" dirty="0"/>
              <a:t> near USC and 1 block from Exposition Park/ LA Coliseum/ Metro Station.. Property is a "value add" purchase and will</a:t>
            </a:r>
            <a:r>
              <a:rPr sz="1200" dirty="0"/>
              <a:t> cash-flow positive. </a:t>
            </a:r>
            <a:r>
              <a:rPr lang="en-US" sz="1200" dirty="0"/>
              <a:t>Purchase</a:t>
            </a:r>
            <a:r>
              <a:rPr sz="1200" dirty="0"/>
              <a:t> price </a:t>
            </a:r>
            <a:r>
              <a:rPr lang="en-US" sz="1200" dirty="0"/>
              <a:t>$475,000</a:t>
            </a:r>
            <a:r>
              <a:rPr sz="1200" dirty="0"/>
              <a:t>.</a:t>
            </a:r>
          </a:p>
        </p:txBody>
      </p:sp>
      <p:pic>
        <p:nvPicPr>
          <p:cNvPr id="195"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graphicFrame>
        <p:nvGraphicFramePr>
          <p:cNvPr id="196" name="Table 196"/>
          <p:cNvGraphicFramePr/>
          <p:nvPr>
            <p:extLst>
              <p:ext uri="{D42A27DB-BD31-4B8C-83A1-F6EECF244321}">
                <p14:modId xmlns:p14="http://schemas.microsoft.com/office/powerpoint/2010/main" val="1787630423"/>
              </p:ext>
            </p:extLst>
          </p:nvPr>
        </p:nvGraphicFramePr>
        <p:xfrm>
          <a:off x="248443" y="1669247"/>
          <a:ext cx="4759492" cy="3430491"/>
        </p:xfrm>
        <a:graphic>
          <a:graphicData uri="http://schemas.openxmlformats.org/drawingml/2006/table">
            <a:tbl>
              <a:tblPr>
                <a:tableStyleId>{4C3C2611-4C71-4FC5-86AE-919BDF0F9419}</a:tableStyleId>
              </a:tblPr>
              <a:tblGrid>
                <a:gridCol w="1081262">
                  <a:extLst>
                    <a:ext uri="{9D8B030D-6E8A-4147-A177-3AD203B41FA5}">
                      <a16:colId xmlns:a16="http://schemas.microsoft.com/office/drawing/2014/main" val="20000"/>
                    </a:ext>
                  </a:extLst>
                </a:gridCol>
                <a:gridCol w="769181">
                  <a:extLst>
                    <a:ext uri="{9D8B030D-6E8A-4147-A177-3AD203B41FA5}">
                      <a16:colId xmlns:a16="http://schemas.microsoft.com/office/drawing/2014/main" val="20001"/>
                    </a:ext>
                  </a:extLst>
                </a:gridCol>
                <a:gridCol w="926169">
                  <a:extLst>
                    <a:ext uri="{9D8B030D-6E8A-4147-A177-3AD203B41FA5}">
                      <a16:colId xmlns:a16="http://schemas.microsoft.com/office/drawing/2014/main" val="20002"/>
                    </a:ext>
                  </a:extLst>
                </a:gridCol>
                <a:gridCol w="1127999">
                  <a:extLst>
                    <a:ext uri="{9D8B030D-6E8A-4147-A177-3AD203B41FA5}">
                      <a16:colId xmlns:a16="http://schemas.microsoft.com/office/drawing/2014/main" val="20003"/>
                    </a:ext>
                  </a:extLst>
                </a:gridCol>
                <a:gridCol w="854881">
                  <a:extLst>
                    <a:ext uri="{9D8B030D-6E8A-4147-A177-3AD203B41FA5}">
                      <a16:colId xmlns:a16="http://schemas.microsoft.com/office/drawing/2014/main" val="20004"/>
                    </a:ext>
                  </a:extLst>
                </a:gridCol>
              </a:tblGrid>
              <a:tr h="320997">
                <a:tc>
                  <a:txBody>
                    <a:bodyPr/>
                    <a:lstStyle/>
                    <a:p>
                      <a:pPr algn="ctr">
                        <a:defRPr sz="1800"/>
                      </a:pPr>
                      <a:r>
                        <a:rPr sz="900" b="1">
                          <a:latin typeface="Arial"/>
                          <a:ea typeface="Arial"/>
                          <a:cs typeface="Arial"/>
                          <a:sym typeface="Arial"/>
                        </a:rPr>
                        <a:t>Rental Unit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Current </a:t>
                      </a:r>
                      <a:r>
                        <a:rPr sz="900" b="1" dirty="0">
                          <a:latin typeface="Arial"/>
                          <a:cs typeface="Arial"/>
                          <a:sym typeface="Arial"/>
                        </a:rPr>
                        <a:t>
</a:t>
                      </a:r>
                      <a:r>
                        <a:rPr sz="900" b="1">
                          <a:latin typeface="Arial"/>
                          <a:ea typeface="Arial"/>
                          <a:cs typeface="Arial"/>
                          <a:sym typeface="Arial"/>
                        </a:rPr>
                        <a:t>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Future </a:t>
                      </a:r>
                      <a:r>
                        <a:rPr sz="900" b="1" dirty="0">
                          <a:latin typeface="Arial"/>
                          <a:cs typeface="Arial"/>
                          <a:sym typeface="Arial"/>
                        </a:rPr>
                        <a:t>
</a:t>
                      </a:r>
                      <a:r>
                        <a:rPr sz="900" b="1">
                          <a:latin typeface="Arial"/>
                          <a:ea typeface="Arial"/>
                          <a:cs typeface="Arial"/>
                          <a:sym typeface="Arial"/>
                        </a:rPr>
                        <a:t>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Close of Escrow</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b="1">
                          <a:latin typeface="Arial"/>
                          <a:ea typeface="Arial"/>
                          <a:cs typeface="Arial"/>
                          <a:sym typeface="Arial"/>
                        </a:defRPr>
                      </a:pPr>
                      <a:r>
                        <a:rPr lang="en-US" sz="900">
                          <a:latin typeface="Arial"/>
                        </a:rPr>
                        <a:t>$490,000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0"/>
                  </a:ext>
                </a:extLst>
              </a:tr>
              <a:tr h="164288">
                <a:tc>
                  <a:txBody>
                    <a:bodyPr/>
                    <a:lstStyle/>
                    <a:p>
                      <a:pPr algn="ctr">
                        <a:defRPr sz="1800"/>
                      </a:pPr>
                      <a:r>
                        <a:rPr sz="900">
                          <a:latin typeface="Arial"/>
                          <a:ea typeface="Arial"/>
                          <a:cs typeface="Arial"/>
                          <a:sym typeface="Arial"/>
                        </a:rPr>
                        <a:t>  1</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900 </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900,000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1"/>
                  </a:ext>
                </a:extLst>
              </a:tr>
              <a:tr h="176924">
                <a:tc>
                  <a:txBody>
                    <a:bodyPr/>
                    <a:lstStyle/>
                    <a:p>
                      <a:pPr algn="ctr">
                        <a:defRPr sz="1800"/>
                      </a:pPr>
                      <a:r>
                        <a:rPr sz="900">
                          <a:latin typeface="Arial"/>
                          <a:ea typeface="Arial"/>
                          <a:cs typeface="Arial"/>
                          <a:sym typeface="Arial"/>
                        </a:rPr>
                        <a:t>  2</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r>
                        <a:rPr sz="900"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2"/>
                  </a:ext>
                </a:extLst>
              </a:tr>
              <a:tr h="189563">
                <a:tc>
                  <a:txBody>
                    <a:bodyPr/>
                    <a:lstStyle/>
                    <a:p>
                      <a:pPr algn="ctr">
                        <a:defRPr sz="1800"/>
                      </a:pPr>
                      <a:r>
                        <a:rPr sz="900">
                          <a:latin typeface="Arial"/>
                          <a:ea typeface="Arial"/>
                          <a:cs typeface="Arial"/>
                          <a:sym typeface="Arial"/>
                        </a:rPr>
                        <a:t>  3</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r>
                        <a:rPr sz="900"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Purchase Price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tc>
                  <a:txBody>
                    <a:bodyPr/>
                    <a:lstStyle/>
                    <a:p>
                      <a:pPr algn="ctr">
                        <a:defRPr sz="700">
                          <a:latin typeface="Arial"/>
                          <a:ea typeface="Arial"/>
                          <a:cs typeface="Arial"/>
                          <a:sym typeface="Arial"/>
                        </a:defRPr>
                      </a:pPr>
                      <a:r>
                        <a:rPr sz="900">
                          <a:latin typeface="Arial"/>
                        </a:rPr>
                        <a:t>$</a:t>
                      </a:r>
                      <a:r>
                        <a:rPr lang="en-US" sz="900">
                          <a:latin typeface="Arial"/>
                        </a:rPr>
                        <a:t>475,000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extLst>
                  <a:ext uri="{0D108BD9-81ED-4DB2-BD59-A6C34878D82A}">
                    <a16:rowId xmlns:a16="http://schemas.microsoft.com/office/drawing/2014/main" val="10003"/>
                  </a:ext>
                </a:extLst>
              </a:tr>
              <a:tr h="176924">
                <a:tc>
                  <a:txBody>
                    <a:bodyPr/>
                    <a:lstStyle/>
                    <a:p>
                      <a:pPr algn="ctr">
                        <a:defRPr sz="1800"/>
                      </a:pPr>
                      <a:r>
                        <a:rPr sz="900">
                          <a:latin typeface="Arial"/>
                          <a:ea typeface="Arial"/>
                          <a:cs typeface="Arial"/>
                          <a:sym typeface="Arial"/>
                        </a:rPr>
                        <a:t>  4</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Carrying Costs</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$15,000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4"/>
                  </a:ext>
                </a:extLst>
              </a:tr>
              <a:tr h="164288">
                <a:tc>
                  <a:txBody>
                    <a:bodyPr/>
                    <a:lstStyle/>
                    <a:p>
                      <a:pPr algn="ctr">
                        <a:defRPr sz="1800"/>
                      </a:pPr>
                      <a:r>
                        <a:rPr sz="900">
                          <a:latin typeface="Arial"/>
                          <a:ea typeface="Arial"/>
                          <a:cs typeface="Arial"/>
                          <a:sym typeface="Arial"/>
                        </a:rPr>
                        <a:t>  5</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Fix Up Costs</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$35,000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5"/>
                  </a:ext>
                </a:extLst>
              </a:tr>
              <a:tr h="164288">
                <a:tc>
                  <a:txBody>
                    <a:bodyPr/>
                    <a:lstStyle/>
                    <a:p>
                      <a:pPr algn="ctr">
                        <a:defRPr sz="1800"/>
                      </a:pPr>
                      <a:r>
                        <a:rPr sz="900">
                          <a:latin typeface="Arial"/>
                          <a:ea typeface="Arial"/>
                          <a:cs typeface="Arial"/>
                          <a:sym typeface="Arial"/>
                        </a:rPr>
                        <a:t>  6</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900,00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6"/>
                  </a:ext>
                </a:extLst>
              </a:tr>
              <a:tr h="164288">
                <a:tc>
                  <a:txBody>
                    <a:bodyPr/>
                    <a:lstStyle/>
                    <a:p>
                      <a:pPr algn="ctr">
                        <a:defRPr sz="1800"/>
                      </a:pPr>
                      <a:r>
                        <a:rPr sz="900" dirty="0">
                          <a:latin typeface="Arial"/>
                          <a:ea typeface="Arial"/>
                          <a:cs typeface="Arial"/>
                          <a:sym typeface="Arial"/>
                        </a:rPr>
                        <a:t>  </a:t>
                      </a:r>
                      <a:r>
                        <a:rPr lang="en-US" sz="900">
                          <a:latin typeface="Arial"/>
                          <a:ea typeface="Arial"/>
                          <a:cs typeface="Arial"/>
                          <a:sym typeface="Arial"/>
                        </a:rPr>
                        <a:t>7</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$900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$925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Mortgage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($4,000)</a:t>
                      </a:r>
                      <a:r>
                        <a:rPr sz="900"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7"/>
                  </a:ext>
                </a:extLst>
              </a:tr>
              <a:tr h="164288">
                <a:tc>
                  <a:txBody>
                    <a:bodyPr/>
                    <a:lstStyle/>
                    <a:p>
                      <a:pPr algn="ctr">
                        <a:defRPr sz="1800"/>
                      </a:pPr>
                      <a:r>
                        <a:rPr sz="900" dirty="0">
                          <a:latin typeface="Arial"/>
                          <a:ea typeface="Arial"/>
                          <a:cs typeface="Arial"/>
                          <a:sym typeface="Arial"/>
                        </a:rPr>
                        <a:t> </a:t>
                      </a:r>
                      <a:r>
                        <a:rPr lang="en-US" sz="900" dirty="0">
                          <a:latin typeface="Arial"/>
                          <a:ea typeface="Arial"/>
                          <a:cs typeface="Arial"/>
                          <a:sym typeface="Arial"/>
                        </a:rPr>
                        <a:t> </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8"/>
                  </a:ext>
                </a:extLst>
              </a:tr>
              <a:tr h="176924">
                <a:tc>
                  <a:txBody>
                    <a:bodyPr/>
                    <a:lstStyle/>
                    <a:p>
                      <a:pPr algn="ctr">
                        <a:defRPr sz="1800"/>
                      </a:pPr>
                      <a:r>
                        <a:rPr sz="900" dirty="0">
                          <a:latin typeface="Arial"/>
                          <a:ea typeface="Arial"/>
                          <a:cs typeface="Arial"/>
                          <a:sym typeface="Arial"/>
                        </a:rPr>
                        <a:t> </a:t>
                      </a:r>
                      <a:r>
                        <a:rPr lang="en-US" sz="900" dirty="0">
                          <a:latin typeface="Arial"/>
                          <a:ea typeface="Arial"/>
                          <a:cs typeface="Arial"/>
                          <a:sym typeface="Arial"/>
                        </a:rPr>
                        <a:t> </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Equity</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355,000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9"/>
                  </a:ext>
                </a:extLst>
              </a:tr>
              <a:tr h="179495">
                <a:tc>
                  <a:txBody>
                    <a:bodyPr/>
                    <a:lstStyle/>
                    <a:p>
                      <a:pPr algn="ctr">
                        <a:defRPr sz="1800"/>
                      </a:pPr>
                      <a:r>
                        <a:rPr sz="900" b="1">
                          <a:latin typeface="Arial"/>
                          <a:ea typeface="Arial"/>
                          <a:cs typeface="Arial"/>
                          <a:sym typeface="Arial"/>
                        </a:rPr>
                        <a:t>  Total</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6,300</a:t>
                      </a:r>
                      <a:r>
                        <a:rPr sz="900" b="1"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6,475</a:t>
                      </a:r>
                      <a:r>
                        <a:rPr sz="900" b="1"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0"/>
                  </a:ext>
                </a:extLst>
              </a:tr>
              <a:tr h="132864">
                <a:tc>
                  <a:txBody>
                    <a:bodyPr/>
                    <a:lstStyle/>
                    <a:p>
                      <a:pPr algn="ctr">
                        <a:defRPr sz="1800"/>
                      </a:pPr>
                      <a:r>
                        <a:rPr sz="900">
                          <a:latin typeface="Arial"/>
                          <a:ea typeface="Arial"/>
                          <a:cs typeface="Arial"/>
                          <a:sym typeface="Arial"/>
                        </a:rPr>
                        <a:t> </a:t>
                      </a:r>
                      <a:r>
                        <a:rPr lang="en-US" sz="900">
                          <a:latin typeface="Arial"/>
                          <a:ea typeface="Arial"/>
                          <a:cs typeface="Arial"/>
                          <a:sym typeface="Arial"/>
                        </a:rPr>
                        <a:t>   Monthly Utilities</a:t>
                      </a:r>
                      <a:endParaRPr sz="900">
                        <a:latin typeface="Arial"/>
                        <a:ea typeface="Arial"/>
                        <a:cs typeface="Arial"/>
                        <a:sym typeface="Arial"/>
                      </a:endParaRP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$500 </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t>$500</a:t>
                      </a:r>
                      <a:endParaRPr sz="900"/>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75,600</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extLst>
                  <a:ext uri="{0D108BD9-81ED-4DB2-BD59-A6C34878D82A}">
                    <a16:rowId xmlns:a16="http://schemas.microsoft.com/office/drawing/2014/main" val="10011"/>
                  </a:ext>
                </a:extLst>
              </a:tr>
              <a:tr h="123374">
                <a:tc>
                  <a:txBody>
                    <a:bodyPr/>
                    <a:lstStyle/>
                    <a:p>
                      <a:pPr algn="ctr">
                        <a:defRPr sz="1800"/>
                      </a:pPr>
                      <a:r>
                        <a:rPr sz="90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75,6</a:t>
                      </a:r>
                      <a:r>
                        <a:rPr lang="en-US" sz="900" dirty="0">
                          <a:latin typeface="Arial"/>
                          <a:ea typeface="Arial"/>
                          <a:cs typeface="Arial"/>
                          <a:sym typeface="Arial"/>
                        </a:rPr>
                        <a:t>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77,700</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($17,160)</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2"/>
                  </a:ext>
                </a:extLst>
              </a:tr>
              <a:tr h="123374">
                <a:tc>
                  <a:txBody>
                    <a:bodyPr/>
                    <a:lstStyle/>
                    <a:p>
                      <a:pPr algn="ctr">
                        <a:defRPr sz="1800"/>
                      </a:pPr>
                      <a:r>
                        <a:rPr sz="90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($17,160)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($17,160)</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Annual Debt Service</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($48,000</a:t>
                      </a:r>
                      <a:r>
                        <a:rPr lang="en-US" sz="900" dirty="0">
                          <a:latin typeface="Arial"/>
                        </a:rPr>
                        <a:t>)</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3"/>
                  </a:ext>
                </a:extLst>
              </a:tr>
              <a:tr h="285750">
                <a:tc>
                  <a:txBody>
                    <a:bodyPr/>
                    <a:lstStyle/>
                    <a:p>
                      <a:pPr algn="ctr">
                        <a:defRPr sz="1800"/>
                      </a:pPr>
                      <a:r>
                        <a:rPr sz="90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58,340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60,540</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10,440</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4"/>
                  </a:ext>
                </a:extLst>
              </a:tr>
              <a:tr h="115424">
                <a:tc>
                  <a:txBody>
                    <a:bodyPr/>
                    <a:lstStyle/>
                    <a:p>
                      <a:pPr algn="ctr">
                        <a:defRPr sz="1800"/>
                      </a:pPr>
                      <a:r>
                        <a:rPr sz="900" dirty="0">
                          <a:latin typeface="Arial"/>
                          <a:ea typeface="Arial"/>
                          <a:cs typeface="Arial"/>
                          <a:sym typeface="Arial"/>
                        </a:rPr>
                        <a:t>  </a:t>
                      </a:r>
                      <a:r>
                        <a:rPr lang="en-US" sz="900">
                          <a:latin typeface="Arial"/>
                          <a:ea typeface="Arial"/>
                          <a:cs typeface="Arial"/>
                          <a:sym typeface="Arial"/>
                        </a:rPr>
                        <a:t>Purchase, Clssing, and Fix Up Costs</a:t>
                      </a:r>
                      <a:endParaRPr sz="900">
                        <a:latin typeface="Arial"/>
                        <a:ea typeface="Arial"/>
                        <a:cs typeface="Arial"/>
                        <a:sym typeface="Arial"/>
                      </a:endParaRP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540,000</a:t>
                      </a:r>
                      <a:r>
                        <a:rPr sz="900"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540,000</a:t>
                      </a:r>
                      <a:r>
                        <a:rPr sz="900" dirty="0">
                          <a:latin typeface="Arial"/>
                          <a:ea typeface="Arial"/>
                          <a:cs typeface="Arial"/>
                          <a:sym typeface="Arial"/>
                        </a:rPr>
                        <a:t> </a:t>
                      </a: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 Principal Reduction</a:t>
                      </a: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5"/>
                  </a:ext>
                </a:extLst>
              </a:tr>
              <a:tr h="142354">
                <a:tc>
                  <a:txBody>
                    <a:bodyPr/>
                    <a:lstStyle/>
                    <a:p>
                      <a:pPr algn="ctr">
                        <a:defRPr sz="1800"/>
                      </a:pPr>
                      <a:r>
                        <a:rPr sz="900" b="1">
                          <a:latin typeface="Arial"/>
                          <a:ea typeface="Arial"/>
                          <a:cs typeface="Arial"/>
                          <a:sym typeface="Arial"/>
                        </a:rPr>
                        <a:t>  Actual Cap Rate</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700" b="1">
                          <a:latin typeface="Arial"/>
                          <a:ea typeface="Arial"/>
                          <a:cs typeface="Arial"/>
                          <a:sym typeface="Arial"/>
                        </a:defRPr>
                      </a:pPr>
                      <a:r>
                        <a:rPr lang="en-US" sz="900"/>
                        <a:t>10.8</a:t>
                      </a:r>
                      <a:r>
                        <a:rPr sz="900" dirty="0"/>
                        <a:t>%</a:t>
                      </a:r>
                    </a:p>
                  </a:txBody>
                  <a:tcPr marL="0" marR="0" marT="0" marB="0" anchor="ctr" horzOverflow="overflow">
                    <a:lnL w="3175">
                      <a:solidFill>
                        <a:srgbClr val="A6A6A6"/>
                      </a:solidFill>
                    </a:lnL>
                    <a:lnR w="31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lang="en-US" sz="900" b="1">
                          <a:latin typeface="Arial"/>
                          <a:ea typeface="Arial"/>
                          <a:cs typeface="Arial"/>
                          <a:sym typeface="Arial"/>
                        </a:rPr>
                        <a:t>11.2</a:t>
                      </a:r>
                      <a:r>
                        <a:rPr sz="900" b="1" dirty="0">
                          <a:latin typeface="Arial"/>
                          <a:ea typeface="Arial"/>
                          <a:cs typeface="Arial"/>
                          <a:sym typeface="Arial"/>
                        </a:rPr>
                        <a:t>%</a:t>
                      </a: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sz="900" b="1">
                          <a:latin typeface="Arial"/>
                          <a:ea typeface="Arial"/>
                          <a:cs typeface="Arial"/>
                          <a:sym typeface="Arial"/>
                        </a:rPr>
                        <a:t> Total Return</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700" b="1">
                          <a:latin typeface="Arial"/>
                          <a:ea typeface="Arial"/>
                          <a:cs typeface="Arial"/>
                          <a:sym typeface="Arial"/>
                        </a:defRPr>
                      </a:pPr>
                      <a:r>
                        <a:rPr sz="900">
                          <a:latin typeface="Arial"/>
                        </a:rPr>
                        <a:t>$</a:t>
                      </a:r>
                      <a:r>
                        <a:rPr lang="en-US" sz="900">
                          <a:latin typeface="Arial"/>
                        </a:rPr>
                        <a:t>10,440</a:t>
                      </a:r>
                      <a:endParaRPr sz="900">
                        <a:latin typeface="Arial"/>
                      </a:endParaRP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tcPr>
                </a:tc>
                <a:extLst>
                  <a:ext uri="{0D108BD9-81ED-4DB2-BD59-A6C34878D82A}">
                    <a16:rowId xmlns:a16="http://schemas.microsoft.com/office/drawing/2014/main" val="10016"/>
                  </a:ext>
                </a:extLst>
              </a:tr>
            </a:tbl>
          </a:graphicData>
        </a:graphic>
      </p:graphicFrame>
      <p:pic>
        <p:nvPicPr>
          <p:cNvPr id="3" name="Picture 3" descr="A giraffe standing in front of a house&#10;&#10;Description generated with very high confidence">
            <a:extLst>
              <a:ext uri="{FF2B5EF4-FFF2-40B4-BE49-F238E27FC236}">
                <a16:creationId xmlns:a16="http://schemas.microsoft.com/office/drawing/2014/main" id="{E26D19F6-FC3F-4339-A1C8-68011CDC929B}"/>
              </a:ext>
            </a:extLst>
          </p:cNvPr>
          <p:cNvPicPr>
            <a:picLocks noChangeAspect="1"/>
          </p:cNvPicPr>
          <p:nvPr/>
        </p:nvPicPr>
        <p:blipFill>
          <a:blip r:embed="rId3"/>
          <a:stretch>
            <a:fillRect/>
          </a:stretch>
        </p:blipFill>
        <p:spPr>
          <a:xfrm>
            <a:off x="5227607" y="820313"/>
            <a:ext cx="3853850" cy="4225338"/>
          </a:xfrm>
          <a:prstGeom prst="rect">
            <a:avLst/>
          </a:prstGeom>
        </p:spPr>
      </p:pic>
    </p:spTree>
    <p:extLst>
      <p:ext uri="{BB962C8B-B14F-4D97-AF65-F5344CB8AC3E}">
        <p14:creationId xmlns:p14="http://schemas.microsoft.com/office/powerpoint/2010/main" val="4224447533"/>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800100" y="356624"/>
            <a:ext cx="7543800"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cap="all" spc="300">
                <a:latin typeface="Times New Roman"/>
                <a:ea typeface="Times New Roman"/>
                <a:cs typeface="Times New Roman"/>
                <a:sym typeface="Times New Roman"/>
              </a:defRPr>
            </a:pPr>
            <a:r>
              <a:t>Property </a:t>
            </a:r>
            <a:r>
              <a:rPr lang="en-US"/>
              <a:t>OWNED</a:t>
            </a:r>
            <a:r>
              <a:t> </a:t>
            </a:r>
            <a:r>
              <a:rPr>
                <a:solidFill>
                  <a:srgbClr val="808080"/>
                </a:solidFill>
              </a:rPr>
              <a:t>| Los Angeles</a:t>
            </a:r>
          </a:p>
        </p:txBody>
      </p:sp>
      <p:sp>
        <p:nvSpPr>
          <p:cNvPr id="193" name="Shape 193"/>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94" name="Shape 194"/>
          <p:cNvSpPr/>
          <p:nvPr/>
        </p:nvSpPr>
        <p:spPr>
          <a:xfrm>
            <a:off x="195278" y="762428"/>
            <a:ext cx="4979047" cy="85664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t">
            <a:spAutoFit/>
          </a:bodyPr>
          <a:lstStyle/>
          <a:p>
            <a:pPr>
              <a:spcBef>
                <a:spcPts val="400"/>
              </a:spcBef>
              <a:defRPr sz="1000" b="1">
                <a:solidFill>
                  <a:srgbClr val="0D0D0D"/>
                </a:solidFill>
                <a:latin typeface="Arial"/>
                <a:ea typeface="Arial"/>
                <a:cs typeface="Arial"/>
                <a:sym typeface="Arial"/>
              </a:defRPr>
            </a:pPr>
            <a:r>
              <a:rPr lang="en-US" sz="1200" dirty="0"/>
              <a:t>1557 West 29th Street,</a:t>
            </a:r>
            <a:r>
              <a:rPr sz="1200" dirty="0"/>
              <a:t> Los Angeles</a:t>
            </a:r>
            <a:endParaRPr sz="1200" dirty="0">
              <a:latin typeface="+mn-lt"/>
              <a:ea typeface="+mn-ea"/>
              <a:cs typeface="+mn-cs"/>
              <a:sym typeface="Helvetica"/>
            </a:endParaRPr>
          </a:p>
          <a:p>
            <a:pPr algn="just">
              <a:spcBef>
                <a:spcPts val="200"/>
              </a:spcBef>
              <a:defRPr sz="800">
                <a:solidFill>
                  <a:srgbClr val="0D0D0D"/>
                </a:solidFill>
                <a:latin typeface="Arial"/>
                <a:ea typeface="Arial"/>
                <a:cs typeface="Arial"/>
                <a:sym typeface="Arial"/>
              </a:defRPr>
            </a:pPr>
            <a:r>
              <a:rPr sz="1200" dirty="0" err="1"/>
              <a:t>Hubilu</a:t>
            </a:r>
            <a:r>
              <a:rPr sz="1200" dirty="0"/>
              <a:t> </a:t>
            </a:r>
            <a:r>
              <a:rPr lang="en-US" sz="1200" dirty="0"/>
              <a:t>acquired</a:t>
            </a:r>
            <a:r>
              <a:rPr sz="1200" dirty="0"/>
              <a:t> this </a:t>
            </a:r>
            <a:r>
              <a:rPr lang="en-US" sz="1200" dirty="0"/>
              <a:t>7 bedroom property</a:t>
            </a:r>
            <a:r>
              <a:rPr sz="1200" dirty="0"/>
              <a:t> located</a:t>
            </a:r>
            <a:r>
              <a:rPr lang="en-US" sz="1200" dirty="0"/>
              <a:t> 3 blocks from USC and the USC Village and a short distance to Metro Station. Property is a "turn key" purchase, will cash flow positive.  Purchase</a:t>
            </a:r>
            <a:r>
              <a:rPr sz="1200" dirty="0"/>
              <a:t> price </a:t>
            </a:r>
            <a:r>
              <a:rPr lang="en-US" sz="1200" dirty="0"/>
              <a:t>$643,000</a:t>
            </a:r>
          </a:p>
        </p:txBody>
      </p:sp>
      <p:pic>
        <p:nvPicPr>
          <p:cNvPr id="195"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graphicFrame>
        <p:nvGraphicFramePr>
          <p:cNvPr id="196" name="Table 196"/>
          <p:cNvGraphicFramePr/>
          <p:nvPr>
            <p:extLst>
              <p:ext uri="{D42A27DB-BD31-4B8C-83A1-F6EECF244321}">
                <p14:modId xmlns:p14="http://schemas.microsoft.com/office/powerpoint/2010/main" val="2729666292"/>
              </p:ext>
            </p:extLst>
          </p:nvPr>
        </p:nvGraphicFramePr>
        <p:xfrm>
          <a:off x="248443" y="1669247"/>
          <a:ext cx="4759492" cy="3430491"/>
        </p:xfrm>
        <a:graphic>
          <a:graphicData uri="http://schemas.openxmlformats.org/drawingml/2006/table">
            <a:tbl>
              <a:tblPr>
                <a:tableStyleId>{4C3C2611-4C71-4FC5-86AE-919BDF0F9419}</a:tableStyleId>
              </a:tblPr>
              <a:tblGrid>
                <a:gridCol w="1081262">
                  <a:extLst>
                    <a:ext uri="{9D8B030D-6E8A-4147-A177-3AD203B41FA5}">
                      <a16:colId xmlns:a16="http://schemas.microsoft.com/office/drawing/2014/main" val="20000"/>
                    </a:ext>
                  </a:extLst>
                </a:gridCol>
                <a:gridCol w="769181">
                  <a:extLst>
                    <a:ext uri="{9D8B030D-6E8A-4147-A177-3AD203B41FA5}">
                      <a16:colId xmlns:a16="http://schemas.microsoft.com/office/drawing/2014/main" val="20001"/>
                    </a:ext>
                  </a:extLst>
                </a:gridCol>
                <a:gridCol w="926169">
                  <a:extLst>
                    <a:ext uri="{9D8B030D-6E8A-4147-A177-3AD203B41FA5}">
                      <a16:colId xmlns:a16="http://schemas.microsoft.com/office/drawing/2014/main" val="20002"/>
                    </a:ext>
                  </a:extLst>
                </a:gridCol>
                <a:gridCol w="1127999">
                  <a:extLst>
                    <a:ext uri="{9D8B030D-6E8A-4147-A177-3AD203B41FA5}">
                      <a16:colId xmlns:a16="http://schemas.microsoft.com/office/drawing/2014/main" val="20003"/>
                    </a:ext>
                  </a:extLst>
                </a:gridCol>
                <a:gridCol w="854881">
                  <a:extLst>
                    <a:ext uri="{9D8B030D-6E8A-4147-A177-3AD203B41FA5}">
                      <a16:colId xmlns:a16="http://schemas.microsoft.com/office/drawing/2014/main" val="20004"/>
                    </a:ext>
                  </a:extLst>
                </a:gridCol>
              </a:tblGrid>
              <a:tr h="320997">
                <a:tc>
                  <a:txBody>
                    <a:bodyPr/>
                    <a:lstStyle/>
                    <a:p>
                      <a:pPr algn="ctr">
                        <a:defRPr sz="1800"/>
                      </a:pPr>
                      <a:r>
                        <a:rPr sz="900" b="1" dirty="0">
                          <a:latin typeface="Arial"/>
                          <a:ea typeface="Arial"/>
                          <a:cs typeface="Arial"/>
                          <a:sym typeface="Arial"/>
                        </a:rPr>
                        <a:t>Rental Unit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dirty="0">
                          <a:latin typeface="Arial"/>
                          <a:ea typeface="Arial"/>
                          <a:cs typeface="Arial"/>
                          <a:sym typeface="Arial"/>
                        </a:rPr>
                        <a:t>Current </a:t>
                      </a:r>
                      <a:r>
                        <a:rPr sz="900" b="1" dirty="0">
                          <a:latin typeface="Arial"/>
                          <a:cs typeface="Arial"/>
                          <a:sym typeface="Arial"/>
                        </a:rPr>
                        <a:t>
</a:t>
                      </a:r>
                      <a:r>
                        <a:rPr sz="900" b="1" dirty="0">
                          <a:latin typeface="Arial"/>
                          <a:ea typeface="Arial"/>
                          <a:cs typeface="Arial"/>
                          <a:sym typeface="Arial"/>
                        </a:rPr>
                        <a:t>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dirty="0">
                          <a:latin typeface="Arial"/>
                          <a:ea typeface="Arial"/>
                          <a:cs typeface="Arial"/>
                          <a:sym typeface="Arial"/>
                        </a:rPr>
                        <a:t>Future </a:t>
                      </a:r>
                      <a:r>
                        <a:rPr sz="900" b="1" dirty="0">
                          <a:latin typeface="Arial"/>
                          <a:cs typeface="Arial"/>
                          <a:sym typeface="Arial"/>
                        </a:rPr>
                        <a:t>
</a:t>
                      </a:r>
                      <a:r>
                        <a:rPr sz="900" b="1" dirty="0">
                          <a:latin typeface="Arial"/>
                          <a:ea typeface="Arial"/>
                          <a:cs typeface="Arial"/>
                          <a:sym typeface="Arial"/>
                        </a:rPr>
                        <a:t>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dirty="0">
                          <a:latin typeface="Arial"/>
                          <a:ea typeface="Arial"/>
                          <a:cs typeface="Arial"/>
                          <a:sym typeface="Arial"/>
                        </a:rPr>
                        <a:t>Close of Escrow</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b="1">
                          <a:latin typeface="Arial"/>
                          <a:ea typeface="Arial"/>
                          <a:cs typeface="Arial"/>
                          <a:sym typeface="Arial"/>
                        </a:defRPr>
                      </a:pPr>
                      <a:r>
                        <a:rPr lang="en-US" sz="900" dirty="0">
                          <a:latin typeface="Arial"/>
                        </a:rPr>
                        <a:t>$643,000</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0"/>
                  </a:ext>
                </a:extLst>
              </a:tr>
              <a:tr h="164288">
                <a:tc>
                  <a:txBody>
                    <a:bodyPr/>
                    <a:lstStyle/>
                    <a:p>
                      <a:pPr algn="ctr">
                        <a:defRPr sz="1800"/>
                      </a:pPr>
                      <a:r>
                        <a:rPr sz="900" dirty="0">
                          <a:latin typeface="Arial"/>
                          <a:ea typeface="Arial"/>
                          <a:cs typeface="Arial"/>
                          <a:sym typeface="Arial"/>
                        </a:rPr>
                        <a:t>  1</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900 </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925</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dirty="0">
                          <a:latin typeface="Arial"/>
                        </a:rPr>
                        <a:t>$</a:t>
                      </a:r>
                      <a:r>
                        <a:rPr lang="en-US" sz="900" dirty="0">
                          <a:latin typeface="Arial"/>
                        </a:rPr>
                        <a:t>643,000</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1"/>
                  </a:ext>
                </a:extLst>
              </a:tr>
              <a:tr h="176924">
                <a:tc>
                  <a:txBody>
                    <a:bodyPr/>
                    <a:lstStyle/>
                    <a:p>
                      <a:pPr algn="ctr">
                        <a:defRPr sz="1800"/>
                      </a:pPr>
                      <a:r>
                        <a:rPr sz="900" dirty="0">
                          <a:latin typeface="Arial"/>
                          <a:ea typeface="Arial"/>
                          <a:cs typeface="Arial"/>
                          <a:sym typeface="Arial"/>
                        </a:rPr>
                        <a:t>  2</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900</a:t>
                      </a:r>
                      <a:r>
                        <a:rPr sz="900"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925</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2"/>
                  </a:ext>
                </a:extLst>
              </a:tr>
              <a:tr h="189563">
                <a:tc>
                  <a:txBody>
                    <a:bodyPr/>
                    <a:lstStyle/>
                    <a:p>
                      <a:pPr algn="ctr">
                        <a:defRPr sz="1800"/>
                      </a:pPr>
                      <a:r>
                        <a:rPr sz="900" dirty="0">
                          <a:latin typeface="Arial"/>
                          <a:ea typeface="Arial"/>
                          <a:cs typeface="Arial"/>
                          <a:sym typeface="Arial"/>
                        </a:rPr>
                        <a:t>  3</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900</a:t>
                      </a:r>
                      <a:r>
                        <a:rPr sz="900"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925</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Purchase Price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tc>
                  <a:txBody>
                    <a:bodyPr/>
                    <a:lstStyle/>
                    <a:p>
                      <a:pPr algn="ctr">
                        <a:defRPr sz="700">
                          <a:latin typeface="Arial"/>
                          <a:ea typeface="Arial"/>
                          <a:cs typeface="Arial"/>
                          <a:sym typeface="Arial"/>
                        </a:defRPr>
                      </a:pPr>
                      <a:r>
                        <a:rPr sz="900" dirty="0">
                          <a:latin typeface="Arial"/>
                        </a:rPr>
                        <a:t>$</a:t>
                      </a:r>
                      <a:r>
                        <a:rPr lang="en-US" sz="900" dirty="0">
                          <a:latin typeface="Arial"/>
                        </a:rPr>
                        <a:t>643,000</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extLst>
                  <a:ext uri="{0D108BD9-81ED-4DB2-BD59-A6C34878D82A}">
                    <a16:rowId xmlns:a16="http://schemas.microsoft.com/office/drawing/2014/main" val="10003"/>
                  </a:ext>
                </a:extLst>
              </a:tr>
              <a:tr h="176924">
                <a:tc>
                  <a:txBody>
                    <a:bodyPr/>
                    <a:lstStyle/>
                    <a:p>
                      <a:pPr algn="ctr">
                        <a:defRPr sz="1800"/>
                      </a:pPr>
                      <a:r>
                        <a:rPr sz="900" dirty="0">
                          <a:latin typeface="Arial"/>
                          <a:ea typeface="Arial"/>
                          <a:cs typeface="Arial"/>
                          <a:sym typeface="Arial"/>
                        </a:rPr>
                        <a:t>  4</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900</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925</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latin typeface="Arial"/>
                        </a:rPr>
                        <a:t>Carrying Costs</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latin typeface="Arial"/>
                        </a:rPr>
                        <a:t>$5,000</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4"/>
                  </a:ext>
                </a:extLst>
              </a:tr>
              <a:tr h="164288">
                <a:tc>
                  <a:txBody>
                    <a:bodyPr/>
                    <a:lstStyle/>
                    <a:p>
                      <a:pPr algn="ctr">
                        <a:defRPr sz="1800"/>
                      </a:pPr>
                      <a:r>
                        <a:rPr sz="900" dirty="0">
                          <a:latin typeface="Arial"/>
                          <a:ea typeface="Arial"/>
                          <a:cs typeface="Arial"/>
                          <a:sym typeface="Arial"/>
                        </a:rPr>
                        <a:t>  5</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900</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925</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latin typeface="Arial"/>
                        </a:rPr>
                        <a:t>Fix Up Costs</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latin typeface="Arial"/>
                        </a:rPr>
                        <a:t>$5,000</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5"/>
                  </a:ext>
                </a:extLst>
              </a:tr>
              <a:tr h="164288">
                <a:tc>
                  <a:txBody>
                    <a:bodyPr/>
                    <a:lstStyle/>
                    <a:p>
                      <a:pPr algn="ctr">
                        <a:defRPr sz="1800"/>
                      </a:pPr>
                      <a:r>
                        <a:rPr sz="900" dirty="0">
                          <a:latin typeface="Arial"/>
                          <a:ea typeface="Arial"/>
                          <a:cs typeface="Arial"/>
                          <a:sym typeface="Arial"/>
                        </a:rPr>
                        <a:t>  6</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900</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925</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 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dirty="0">
                          <a:latin typeface="Arial"/>
                        </a:rPr>
                        <a:t>$</a:t>
                      </a:r>
                      <a:r>
                        <a:rPr lang="en-US" sz="900" dirty="0">
                          <a:latin typeface="Arial"/>
                        </a:rPr>
                        <a:t>643,000</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6"/>
                  </a:ext>
                </a:extLst>
              </a:tr>
              <a:tr h="164288">
                <a:tc>
                  <a:txBody>
                    <a:bodyPr/>
                    <a:lstStyle/>
                    <a:p>
                      <a:pPr algn="ctr">
                        <a:defRPr sz="1800"/>
                      </a:pPr>
                      <a:r>
                        <a:rPr sz="900" dirty="0">
                          <a:latin typeface="Arial"/>
                          <a:ea typeface="Arial"/>
                          <a:cs typeface="Arial"/>
                          <a:sym typeface="Arial"/>
                        </a:rPr>
                        <a:t>  </a:t>
                      </a:r>
                      <a:r>
                        <a:rPr lang="en-US" sz="900" dirty="0">
                          <a:latin typeface="Arial"/>
                          <a:ea typeface="Arial"/>
                          <a:cs typeface="Arial"/>
                          <a:sym typeface="Arial"/>
                        </a:rPr>
                        <a:t>7</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dirty="0">
                          <a:latin typeface="Arial"/>
                          <a:ea typeface="Arial"/>
                          <a:cs typeface="Arial"/>
                          <a:sym typeface="Arial"/>
                        </a:rPr>
                        <a:t>$900</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dirty="0">
                          <a:latin typeface="Arial"/>
                          <a:ea typeface="Arial"/>
                          <a:cs typeface="Arial"/>
                          <a:sym typeface="Arial"/>
                        </a:rPr>
                        <a:t>$925</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 Mortgage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dirty="0">
                          <a:latin typeface="Arial"/>
                          <a:ea typeface="Arial"/>
                          <a:cs typeface="Arial"/>
                        </a:rPr>
                        <a:t>($3,673)</a:t>
                      </a:r>
                      <a:r>
                        <a:rPr sz="900"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7"/>
                  </a:ext>
                </a:extLst>
              </a:tr>
              <a:tr h="164288">
                <a:tc>
                  <a:txBody>
                    <a:bodyPr/>
                    <a:lstStyle/>
                    <a:p>
                      <a:pPr algn="ctr">
                        <a:defRPr sz="1800"/>
                      </a:pPr>
                      <a:r>
                        <a:rPr sz="900" dirty="0">
                          <a:latin typeface="Arial"/>
                          <a:ea typeface="Arial"/>
                          <a:cs typeface="Arial"/>
                          <a:sym typeface="Arial"/>
                        </a:rPr>
                        <a:t> </a:t>
                      </a:r>
                      <a:r>
                        <a:rPr lang="en-US" sz="900" dirty="0">
                          <a:latin typeface="Arial"/>
                          <a:ea typeface="Arial"/>
                          <a:cs typeface="Arial"/>
                          <a:sym typeface="Arial"/>
                        </a:rPr>
                        <a:t> </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8"/>
                  </a:ext>
                </a:extLst>
              </a:tr>
              <a:tr h="176924">
                <a:tc>
                  <a:txBody>
                    <a:bodyPr/>
                    <a:lstStyle/>
                    <a:p>
                      <a:pPr algn="ctr">
                        <a:defRPr sz="1800"/>
                      </a:pPr>
                      <a:r>
                        <a:rPr sz="900" dirty="0">
                          <a:latin typeface="Arial"/>
                          <a:ea typeface="Arial"/>
                          <a:cs typeface="Arial"/>
                          <a:sym typeface="Arial"/>
                        </a:rPr>
                        <a:t> </a:t>
                      </a:r>
                      <a:r>
                        <a:rPr lang="en-US" sz="900" dirty="0">
                          <a:latin typeface="Arial"/>
                          <a:ea typeface="Arial"/>
                          <a:cs typeface="Arial"/>
                          <a:sym typeface="Arial"/>
                        </a:rPr>
                        <a:t> </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 Equity</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9"/>
                  </a:ext>
                </a:extLst>
              </a:tr>
              <a:tr h="179495">
                <a:tc>
                  <a:txBody>
                    <a:bodyPr/>
                    <a:lstStyle/>
                    <a:p>
                      <a:pPr algn="ctr">
                        <a:defRPr sz="1800"/>
                      </a:pPr>
                      <a:r>
                        <a:rPr sz="900" b="1" dirty="0">
                          <a:latin typeface="Arial"/>
                          <a:ea typeface="Arial"/>
                          <a:cs typeface="Arial"/>
                          <a:sym typeface="Arial"/>
                        </a:rPr>
                        <a:t>  Total</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dirty="0">
                          <a:latin typeface="Arial"/>
                          <a:ea typeface="Arial"/>
                          <a:cs typeface="Arial"/>
                          <a:sym typeface="Arial"/>
                        </a:rPr>
                        <a:t>$</a:t>
                      </a:r>
                      <a:r>
                        <a:rPr lang="en-US" sz="900" b="1" dirty="0">
                          <a:latin typeface="Arial"/>
                          <a:ea typeface="Arial"/>
                          <a:cs typeface="Arial"/>
                          <a:sym typeface="Arial"/>
                        </a:rPr>
                        <a:t>6,300</a:t>
                      </a:r>
                      <a:r>
                        <a:rPr sz="900" b="1"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dirty="0">
                          <a:latin typeface="Arial"/>
                          <a:ea typeface="Arial"/>
                          <a:cs typeface="Arial"/>
                          <a:sym typeface="Arial"/>
                        </a:rPr>
                        <a:t>$</a:t>
                      </a:r>
                      <a:r>
                        <a:rPr lang="en-US" sz="900" b="1" dirty="0">
                          <a:latin typeface="Arial"/>
                          <a:ea typeface="Arial"/>
                          <a:cs typeface="Arial"/>
                          <a:sym typeface="Arial"/>
                        </a:rPr>
                        <a:t>6,475</a:t>
                      </a:r>
                      <a:r>
                        <a:rPr sz="900" b="1"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0"/>
                  </a:ext>
                </a:extLst>
              </a:tr>
              <a:tr h="132864">
                <a:tc>
                  <a:txBody>
                    <a:bodyPr/>
                    <a:lstStyle/>
                    <a:p>
                      <a:pPr algn="ctr">
                        <a:defRPr sz="1800"/>
                      </a:pPr>
                      <a:r>
                        <a:rPr sz="900" dirty="0">
                          <a:latin typeface="Arial"/>
                          <a:ea typeface="Arial"/>
                          <a:cs typeface="Arial"/>
                          <a:sym typeface="Arial"/>
                        </a:rPr>
                        <a:t> </a:t>
                      </a:r>
                      <a:r>
                        <a:rPr lang="en-US" sz="900" dirty="0">
                          <a:latin typeface="Arial"/>
                          <a:ea typeface="Arial"/>
                          <a:cs typeface="Arial"/>
                          <a:sym typeface="Arial"/>
                        </a:rPr>
                        <a:t>   Monthly Utilities</a:t>
                      </a:r>
                      <a:endParaRPr sz="900" dirty="0">
                        <a:latin typeface="Arial"/>
                        <a:ea typeface="Arial"/>
                        <a:cs typeface="Arial"/>
                        <a:sym typeface="Arial"/>
                      </a:endParaRP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lang="en-US" sz="900" dirty="0">
                          <a:latin typeface="Arial"/>
                          <a:ea typeface="Arial"/>
                          <a:cs typeface="Arial"/>
                          <a:sym typeface="Arial"/>
                        </a:rPr>
                        <a:t>$500 </a:t>
                      </a:r>
                      <a:endParaRPr sz="900" dirty="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t>$500</a:t>
                      </a:r>
                      <a:endParaRPr sz="900" dirty="0"/>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75,600</a:t>
                      </a:r>
                      <a:endParaRPr sz="900" dirty="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extLst>
                  <a:ext uri="{0D108BD9-81ED-4DB2-BD59-A6C34878D82A}">
                    <a16:rowId xmlns:a16="http://schemas.microsoft.com/office/drawing/2014/main" val="10011"/>
                  </a:ext>
                </a:extLst>
              </a:tr>
              <a:tr h="123374">
                <a:tc>
                  <a:txBody>
                    <a:bodyPr/>
                    <a:lstStyle/>
                    <a:p>
                      <a:pPr algn="ctr">
                        <a:defRPr sz="1800"/>
                      </a:pPr>
                      <a:r>
                        <a:rPr sz="900" dirty="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75,600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sym typeface="Arial"/>
                        </a:rPr>
                        <a:t>77,700</a:t>
                      </a:r>
                      <a:endParaRPr sz="900" dirty="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latin typeface="Arial"/>
                        </a:rPr>
                        <a:t>($17,160)</a:t>
                      </a:r>
                      <a:endParaRPr sz="900" dirty="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2"/>
                  </a:ext>
                </a:extLst>
              </a:tr>
              <a:tr h="123374">
                <a:tc>
                  <a:txBody>
                    <a:bodyPr/>
                    <a:lstStyle/>
                    <a:p>
                      <a:pPr algn="ctr">
                        <a:defRPr sz="1800"/>
                      </a:pPr>
                      <a:r>
                        <a:rPr sz="900" dirty="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latin typeface="Arial"/>
                        </a:rPr>
                        <a:t>($17,160)</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latin typeface="Arial"/>
                        </a:rPr>
                        <a:t>($17,160)</a:t>
                      </a:r>
                      <a:endParaRPr sz="900" dirty="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 Annual Debt Service</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dirty="0">
                          <a:latin typeface="Arial"/>
                        </a:rPr>
                        <a:t>($44,076)</a:t>
                      </a:r>
                      <a:endParaRPr sz="900" dirty="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3"/>
                  </a:ext>
                </a:extLst>
              </a:tr>
              <a:tr h="285750">
                <a:tc>
                  <a:txBody>
                    <a:bodyPr/>
                    <a:lstStyle/>
                    <a:p>
                      <a:pPr algn="ctr">
                        <a:defRPr sz="1800"/>
                      </a:pPr>
                      <a:r>
                        <a:rPr sz="900" dirty="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dirty="0">
                          <a:latin typeface="Arial"/>
                        </a:rPr>
                        <a:t>$</a:t>
                      </a:r>
                      <a:r>
                        <a:rPr lang="en-US" sz="900" dirty="0">
                          <a:latin typeface="Arial"/>
                        </a:rPr>
                        <a:t>58,340</a:t>
                      </a:r>
                      <a:endParaRPr sz="900" dirty="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dirty="0">
                          <a:latin typeface="Arial"/>
                        </a:rPr>
                        <a:t>$</a:t>
                      </a:r>
                      <a:r>
                        <a:rPr lang="en-US" sz="900" dirty="0">
                          <a:latin typeface="Arial"/>
                        </a:rPr>
                        <a:t>60,540</a:t>
                      </a:r>
                      <a:endParaRPr sz="900" dirty="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dirty="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dirty="0">
                          <a:latin typeface="Arial"/>
                        </a:rPr>
                        <a:t>$</a:t>
                      </a:r>
                      <a:r>
                        <a:rPr lang="en-US" sz="900" dirty="0">
                          <a:latin typeface="Arial"/>
                        </a:rPr>
                        <a:t>14,364</a:t>
                      </a:r>
                      <a:endParaRPr sz="900" dirty="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4"/>
                  </a:ext>
                </a:extLst>
              </a:tr>
              <a:tr h="115424">
                <a:tc>
                  <a:txBody>
                    <a:bodyPr/>
                    <a:lstStyle/>
                    <a:p>
                      <a:pPr algn="ctr">
                        <a:defRPr sz="1800"/>
                      </a:pPr>
                      <a:r>
                        <a:rPr sz="900" dirty="0">
                          <a:latin typeface="Arial"/>
                          <a:ea typeface="Arial"/>
                          <a:cs typeface="Arial"/>
                          <a:sym typeface="Arial"/>
                        </a:rPr>
                        <a:t>  </a:t>
                      </a:r>
                      <a:r>
                        <a:rPr lang="en-US" sz="900" dirty="0">
                          <a:latin typeface="Arial"/>
                          <a:ea typeface="Arial"/>
                          <a:cs typeface="Arial"/>
                          <a:sym typeface="Arial"/>
                        </a:rPr>
                        <a:t>Purchase, </a:t>
                      </a:r>
                      <a:r>
                        <a:rPr lang="en-US" sz="900" dirty="0" err="1">
                          <a:latin typeface="Arial"/>
                          <a:ea typeface="Arial"/>
                          <a:cs typeface="Arial"/>
                          <a:sym typeface="Arial"/>
                        </a:rPr>
                        <a:t>Clssing</a:t>
                      </a:r>
                      <a:r>
                        <a:rPr lang="en-US" sz="900" dirty="0">
                          <a:latin typeface="Arial"/>
                          <a:ea typeface="Arial"/>
                          <a:cs typeface="Arial"/>
                          <a:sym typeface="Arial"/>
                        </a:rPr>
                        <a:t>, and Fix Up Costs</a:t>
                      </a:r>
                      <a:endParaRPr sz="900" dirty="0">
                        <a:latin typeface="Arial"/>
                        <a:ea typeface="Arial"/>
                        <a:cs typeface="Arial"/>
                        <a:sym typeface="Arial"/>
                      </a:endParaRP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rPr>
                        <a:t>643,000</a:t>
                      </a:r>
                      <a:r>
                        <a:rPr sz="900" dirty="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dirty="0">
                          <a:latin typeface="Arial"/>
                          <a:ea typeface="Arial"/>
                          <a:cs typeface="Arial"/>
                          <a:sym typeface="Arial"/>
                        </a:rPr>
                        <a:t>$</a:t>
                      </a:r>
                      <a:r>
                        <a:rPr lang="en-US" sz="900" dirty="0">
                          <a:latin typeface="Arial"/>
                          <a:ea typeface="Arial"/>
                          <a:cs typeface="Arial"/>
                        </a:rPr>
                        <a:t>643,000</a:t>
                      </a:r>
                      <a:r>
                        <a:rPr sz="900" dirty="0">
                          <a:latin typeface="Arial"/>
                          <a:ea typeface="Arial"/>
                          <a:cs typeface="Arial"/>
                          <a:sym typeface="Arial"/>
                        </a:rPr>
                        <a:t> </a:t>
                      </a: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tc>
                  <a:txBody>
                    <a:bodyPr/>
                    <a:lstStyle/>
                    <a:p>
                      <a:pPr algn="ctr">
                        <a:defRPr sz="1800"/>
                      </a:pPr>
                      <a:r>
                        <a:rPr sz="900" dirty="0">
                          <a:latin typeface="Arial"/>
                          <a:ea typeface="Arial"/>
                          <a:cs typeface="Arial"/>
                          <a:sym typeface="Arial"/>
                        </a:rPr>
                        <a:t> Principal Reduction</a:t>
                      </a: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5"/>
                  </a:ext>
                </a:extLst>
              </a:tr>
              <a:tr h="142354">
                <a:tc>
                  <a:txBody>
                    <a:bodyPr/>
                    <a:lstStyle/>
                    <a:p>
                      <a:pPr algn="ctr">
                        <a:defRPr sz="1800"/>
                      </a:pPr>
                      <a:r>
                        <a:rPr sz="900" b="1" dirty="0">
                          <a:latin typeface="Arial"/>
                          <a:ea typeface="Arial"/>
                          <a:cs typeface="Arial"/>
                          <a:sym typeface="Arial"/>
                        </a:rPr>
                        <a:t>  Actual Cap Rate</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700" b="1">
                          <a:latin typeface="Arial"/>
                          <a:ea typeface="Arial"/>
                          <a:cs typeface="Arial"/>
                          <a:sym typeface="Arial"/>
                        </a:defRPr>
                      </a:pPr>
                      <a:r>
                        <a:rPr lang="en-US" sz="900" b="1" dirty="0">
                          <a:latin typeface="Arial"/>
                        </a:rPr>
                        <a:t>9%</a:t>
                      </a:r>
                      <a:endParaRPr sz="900" dirty="0">
                        <a:latin typeface="Arial"/>
                      </a:endParaRPr>
                    </a:p>
                  </a:txBody>
                  <a:tcPr marL="0" marR="0" marT="0" marB="0" anchor="ctr" horzOverflow="overflow">
                    <a:lnL w="3175">
                      <a:solidFill>
                        <a:srgbClr val="A6A6A6"/>
                      </a:solidFill>
                    </a:lnL>
                    <a:lnR w="31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lang="en-US" sz="900" b="1" dirty="0">
                          <a:latin typeface="Arial"/>
                          <a:ea typeface="Arial"/>
                          <a:cs typeface="Arial"/>
                        </a:rPr>
                        <a:t>9.4</a:t>
                      </a:r>
                      <a:r>
                        <a:rPr sz="900" b="1" dirty="0">
                          <a:latin typeface="Arial"/>
                          <a:ea typeface="Arial"/>
                          <a:cs typeface="Arial"/>
                          <a:sym typeface="Arial"/>
                        </a:rPr>
                        <a:t>%</a:t>
                      </a: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sz="900" b="1" dirty="0">
                          <a:latin typeface="Arial"/>
                          <a:ea typeface="Arial"/>
                          <a:cs typeface="Arial"/>
                          <a:sym typeface="Arial"/>
                        </a:rPr>
                        <a:t> Total Return</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700" b="1">
                          <a:latin typeface="Arial"/>
                          <a:ea typeface="Arial"/>
                          <a:cs typeface="Arial"/>
                          <a:sym typeface="Arial"/>
                        </a:defRPr>
                      </a:pPr>
                      <a:r>
                        <a:rPr sz="900" dirty="0">
                          <a:latin typeface="Arial"/>
                        </a:rPr>
                        <a:t>$</a:t>
                      </a:r>
                      <a:r>
                        <a:rPr lang="en-US" sz="900" dirty="0">
                          <a:latin typeface="Arial"/>
                        </a:rPr>
                        <a:t>10,440</a:t>
                      </a:r>
                      <a:endParaRPr sz="900" dirty="0">
                        <a:latin typeface="Arial"/>
                      </a:endParaRP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tcPr>
                </a:tc>
                <a:extLst>
                  <a:ext uri="{0D108BD9-81ED-4DB2-BD59-A6C34878D82A}">
                    <a16:rowId xmlns:a16="http://schemas.microsoft.com/office/drawing/2014/main" val="10016"/>
                  </a:ext>
                </a:extLst>
              </a:tr>
            </a:tbl>
          </a:graphicData>
        </a:graphic>
      </p:graphicFrame>
      <p:sp>
        <p:nvSpPr>
          <p:cNvPr id="2" name="TextBox 1">
            <a:extLst>
              <a:ext uri="{FF2B5EF4-FFF2-40B4-BE49-F238E27FC236}">
                <a16:creationId xmlns:a16="http://schemas.microsoft.com/office/drawing/2014/main" id="{323FB365-548E-4B84-97F9-90EBF1BB2DA8}"/>
              </a:ext>
            </a:extLst>
          </p:cNvPr>
          <p:cNvSpPr txBox="1"/>
          <p:nvPr/>
        </p:nvSpPr>
        <p:spPr>
          <a:xfrm>
            <a:off x="2286000" y="2343150"/>
            <a:ext cx="4572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endParaRPr lang="en-US"/>
          </a:p>
        </p:txBody>
      </p:sp>
      <p:sp>
        <p:nvSpPr>
          <p:cNvPr id="4" name="TextBox 3">
            <a:extLst>
              <a:ext uri="{FF2B5EF4-FFF2-40B4-BE49-F238E27FC236}">
                <a16:creationId xmlns:a16="http://schemas.microsoft.com/office/drawing/2014/main" id="{D5BE22E9-A508-48E8-8498-2200E9DE9996}"/>
              </a:ext>
            </a:extLst>
          </p:cNvPr>
          <p:cNvSpPr txBox="1"/>
          <p:nvPr/>
        </p:nvSpPr>
        <p:spPr>
          <a:xfrm>
            <a:off x="5434641" y="2343150"/>
            <a:ext cx="3429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endParaRPr lang="en-US"/>
          </a:p>
        </p:txBody>
      </p:sp>
      <p:pic>
        <p:nvPicPr>
          <p:cNvPr id="5" name="Picture 5" descr="A small house in the background&#10;&#10;Description generated with very high confidence">
            <a:extLst>
              <a:ext uri="{FF2B5EF4-FFF2-40B4-BE49-F238E27FC236}">
                <a16:creationId xmlns:a16="http://schemas.microsoft.com/office/drawing/2014/main" id="{83DC9C40-666B-422B-8D84-4B7504D0400B}"/>
              </a:ext>
            </a:extLst>
          </p:cNvPr>
          <p:cNvPicPr>
            <a:picLocks noChangeAspect="1"/>
          </p:cNvPicPr>
          <p:nvPr/>
        </p:nvPicPr>
        <p:blipFill>
          <a:blip r:embed="rId3"/>
          <a:stretch>
            <a:fillRect/>
          </a:stretch>
        </p:blipFill>
        <p:spPr>
          <a:xfrm>
            <a:off x="5184475" y="829527"/>
            <a:ext cx="3864634" cy="4260823"/>
          </a:xfrm>
          <a:prstGeom prst="rect">
            <a:avLst/>
          </a:prstGeom>
        </p:spPr>
      </p:pic>
    </p:spTree>
    <p:extLst>
      <p:ext uri="{BB962C8B-B14F-4D97-AF65-F5344CB8AC3E}">
        <p14:creationId xmlns:p14="http://schemas.microsoft.com/office/powerpoint/2010/main" val="3119450926"/>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200"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sp>
        <p:nvSpPr>
          <p:cNvPr id="201" name="Shape 201"/>
          <p:cNvSpPr/>
          <p:nvPr/>
        </p:nvSpPr>
        <p:spPr>
          <a:xfrm>
            <a:off x="7498425" y="1504950"/>
            <a:ext cx="1743040" cy="216726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spAutoFit/>
          </a:bodyPr>
          <a:lstStyle/>
          <a:p>
            <a:pPr>
              <a:defRPr sz="1300" b="1">
                <a:solidFill>
                  <a:srgbClr val="0D0D0D"/>
                </a:solidFill>
                <a:latin typeface="Arial"/>
                <a:ea typeface="Arial"/>
                <a:cs typeface="Arial"/>
                <a:sym typeface="Arial"/>
              </a:defRPr>
            </a:pPr>
            <a:r>
              <a:rPr lang="en-US"/>
              <a:t>Exposition Blvd.</a:t>
            </a:r>
            <a:endParaRPr lang="en-US">
              <a:solidFill>
                <a:srgbClr val="0D0D0D"/>
              </a:solidFill>
              <a:latin typeface="Arial"/>
              <a:ea typeface="+mn-ea"/>
              <a:cs typeface="Arial"/>
            </a:endParaRPr>
          </a:p>
          <a:p>
            <a:pPr>
              <a:defRPr sz="1300" b="1">
                <a:solidFill>
                  <a:srgbClr val="0D0D0D"/>
                </a:solidFill>
                <a:latin typeface="Arial"/>
                <a:ea typeface="Arial"/>
                <a:cs typeface="Arial"/>
                <a:sym typeface="Arial"/>
              </a:defRPr>
            </a:pPr>
            <a:r>
              <a:t>Los Angeles</a:t>
            </a:r>
            <a:endParaRPr sz="4800">
              <a:solidFill>
                <a:srgbClr val="FFFFFF"/>
              </a:solidFill>
              <a:latin typeface="+mn-lt"/>
              <a:ea typeface="+mn-ea"/>
              <a:cs typeface="+mn-cs"/>
              <a:sym typeface="Helvetica"/>
            </a:endParaRPr>
          </a:p>
          <a:p>
            <a:pPr>
              <a:spcBef>
                <a:spcPts val="100"/>
              </a:spcBef>
              <a:defRPr sz="1000" b="1">
                <a:solidFill>
                  <a:srgbClr val="0D0D0D"/>
                </a:solidFill>
                <a:latin typeface="Arial"/>
                <a:ea typeface="Arial"/>
                <a:cs typeface="Arial"/>
                <a:sym typeface="Arial"/>
              </a:defRPr>
            </a:pPr>
            <a:endParaRPr sz="2800">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Single Family</a:t>
            </a:r>
            <a:endParaRPr>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a:t>
            </a:r>
            <a:r>
              <a:t> </a:t>
            </a:r>
            <a:r>
              <a:rPr lang="en-US">
                <a:solidFill>
                  <a:srgbClr val="0D0D0D"/>
                </a:solidFill>
                <a:latin typeface="Arial"/>
                <a:ea typeface="+mn-ea"/>
                <a:cs typeface="Arial"/>
              </a:rPr>
              <a:t>6 bed/2 bath</a:t>
            </a:r>
            <a:endParaRPr>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a:t>
            </a:r>
            <a:r>
              <a:t> Cash Flow Positive</a:t>
            </a:r>
            <a:endParaRPr>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a:t>
            </a:r>
            <a:r>
              <a:t> Walking distance to USC</a:t>
            </a:r>
            <a:endParaRPr lang="en-US"/>
          </a:p>
          <a:p>
            <a:pPr>
              <a:spcBef>
                <a:spcPts val="400"/>
              </a:spcBef>
              <a:buSzPct val="100000"/>
              <a:defRPr sz="1000">
                <a:solidFill>
                  <a:srgbClr val="0D0D0D"/>
                </a:solidFill>
                <a:latin typeface="Arial"/>
                <a:ea typeface="Arial"/>
                <a:cs typeface="Arial"/>
                <a:sym typeface="Arial"/>
              </a:defRPr>
            </a:pPr>
            <a:r>
              <a:rPr lang="en-US"/>
              <a:t>   </a:t>
            </a:r>
            <a:r>
              <a:t>Campus</a:t>
            </a:r>
            <a:endParaRPr>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1 </a:t>
            </a:r>
            <a:r>
              <a:rPr lang="en-US" err="1"/>
              <a:t>Blk</a:t>
            </a:r>
            <a:r>
              <a:rPr lang="en-US"/>
              <a:t> from Metro Station</a:t>
            </a:r>
            <a:endParaRPr/>
          </a:p>
        </p:txBody>
      </p:sp>
      <p:grpSp>
        <p:nvGrpSpPr>
          <p:cNvPr id="204" name="Group 204"/>
          <p:cNvGrpSpPr/>
          <p:nvPr/>
        </p:nvGrpSpPr>
        <p:grpSpPr>
          <a:xfrm>
            <a:off x="79313" y="890123"/>
            <a:ext cx="2819404" cy="4157331"/>
            <a:chOff x="0" y="0"/>
            <a:chExt cx="2819399" cy="3633911"/>
          </a:xfrm>
        </p:grpSpPr>
        <p:sp>
          <p:nvSpPr>
            <p:cNvPr id="202" name="Shape 202"/>
            <p:cNvSpPr/>
            <p:nvPr/>
          </p:nvSpPr>
          <p:spPr>
            <a:xfrm>
              <a:off x="0" y="0"/>
              <a:ext cx="2819400" cy="3633912"/>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03" name="image19.jpeg"/>
            <p:cNvPicPr>
              <a:picLocks noChangeAspect="1"/>
            </p:cNvPicPr>
            <p:nvPr/>
          </p:nvPicPr>
          <p:blipFill>
            <a:blip r:embed="rId3">
              <a:extLst/>
            </a:blip>
            <a:srcRect l="17668" t="1509" r="10308" b="3345"/>
            <a:stretch>
              <a:fillRect/>
            </a:stretch>
          </p:blipFill>
          <p:spPr>
            <a:xfrm>
              <a:off x="-1" y="-1"/>
              <a:ext cx="2819401" cy="3633913"/>
            </a:xfrm>
            <a:prstGeom prst="rect">
              <a:avLst/>
            </a:prstGeom>
            <a:ln w="12700" cap="flat">
              <a:noFill/>
              <a:miter lim="400000"/>
            </a:ln>
            <a:effectLst/>
          </p:spPr>
        </p:pic>
      </p:grpSp>
      <p:sp>
        <p:nvSpPr>
          <p:cNvPr id="205" name="Shape 205"/>
          <p:cNvSpPr/>
          <p:nvPr/>
        </p:nvSpPr>
        <p:spPr>
          <a:xfrm>
            <a:off x="2904464" y="1504950"/>
            <a:ext cx="1676400" cy="216726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spAutoFit/>
          </a:bodyPr>
          <a:lstStyle/>
          <a:p>
            <a:pPr>
              <a:defRPr sz="1300" b="1">
                <a:solidFill>
                  <a:srgbClr val="0D0D0D"/>
                </a:solidFill>
                <a:latin typeface="Arial"/>
                <a:ea typeface="Arial"/>
                <a:cs typeface="Arial"/>
                <a:sym typeface="Arial"/>
              </a:defRPr>
            </a:pPr>
            <a:r>
              <a:t>W. 28</a:t>
            </a:r>
            <a:r>
              <a:rPr baseline="30461"/>
              <a:t>th</a:t>
            </a:r>
            <a:r>
              <a:t> St.,</a:t>
            </a:r>
            <a:endParaRPr>
              <a:solidFill>
                <a:srgbClr val="FFFFFF"/>
              </a:solidFill>
              <a:latin typeface="+mn-lt"/>
              <a:ea typeface="+mn-ea"/>
              <a:cs typeface="+mn-cs"/>
              <a:sym typeface="Helvetica"/>
            </a:endParaRPr>
          </a:p>
          <a:p>
            <a:pPr>
              <a:defRPr sz="1300" b="1">
                <a:solidFill>
                  <a:srgbClr val="0D0D0D"/>
                </a:solidFill>
                <a:latin typeface="Arial"/>
                <a:ea typeface="Arial"/>
                <a:cs typeface="Arial"/>
                <a:sym typeface="Arial"/>
              </a:defRPr>
            </a:pPr>
            <a:r>
              <a:t>Los Angeles</a:t>
            </a:r>
            <a:endParaRPr sz="4800">
              <a:solidFill>
                <a:srgbClr val="FFFFFF"/>
              </a:solidFill>
              <a:latin typeface="+mn-lt"/>
              <a:ea typeface="+mn-ea"/>
              <a:cs typeface="+mn-cs"/>
              <a:sym typeface="Helvetica"/>
            </a:endParaRPr>
          </a:p>
          <a:p>
            <a:pPr>
              <a:spcBef>
                <a:spcPts val="100"/>
              </a:spcBef>
              <a:defRPr sz="1100" b="1">
                <a:solidFill>
                  <a:srgbClr val="0D0D0D"/>
                </a:solidFill>
                <a:latin typeface="Arial"/>
                <a:ea typeface="Arial"/>
                <a:cs typeface="Arial"/>
                <a:sym typeface="Arial"/>
              </a:defRPr>
            </a:pPr>
            <a:endParaRPr sz="2800">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a:t>
            </a:r>
            <a:r>
              <a:t> 9 unit</a:t>
            </a:r>
            <a:endParaRPr>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a:t>
            </a:r>
            <a:r>
              <a:t> 15% rental upside</a:t>
            </a:r>
            <a:endParaRPr>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a:t>
            </a:r>
            <a:r>
              <a:t> Cash Flow Positive</a:t>
            </a:r>
            <a:endParaRPr>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a:t>
            </a:r>
            <a:r>
              <a:t> Walking distance to USC</a:t>
            </a:r>
            <a:endParaRPr lang="en-US"/>
          </a:p>
          <a:p>
            <a:pPr>
              <a:spcBef>
                <a:spcPts val="400"/>
              </a:spcBef>
              <a:buSzPct val="100000"/>
              <a:defRPr sz="1000">
                <a:solidFill>
                  <a:srgbClr val="0D0D0D"/>
                </a:solidFill>
                <a:latin typeface="Arial"/>
                <a:ea typeface="Arial"/>
                <a:cs typeface="Arial"/>
                <a:sym typeface="Arial"/>
              </a:defRPr>
            </a:pPr>
            <a:r>
              <a:rPr lang="en-US"/>
              <a:t>  </a:t>
            </a:r>
            <a:r>
              <a:t> Campus</a:t>
            </a:r>
            <a:endParaRPr>
              <a:solidFill>
                <a:srgbClr val="FFFFFF"/>
              </a:solidFill>
              <a:latin typeface="+mn-lt"/>
              <a:ea typeface="+mn-ea"/>
              <a:cs typeface="+mn-cs"/>
              <a:sym typeface="Helvetica"/>
            </a:endParaRPr>
          </a:p>
          <a:p>
            <a:pPr>
              <a:spcBef>
                <a:spcPts val="400"/>
              </a:spcBef>
              <a:buSzPct val="100000"/>
              <a:buFont typeface="Arial"/>
              <a:buChar char="•"/>
              <a:defRPr sz="1000">
                <a:solidFill>
                  <a:srgbClr val="0D0D0D"/>
                </a:solidFill>
                <a:latin typeface="Arial"/>
                <a:ea typeface="Arial"/>
                <a:cs typeface="Arial"/>
                <a:sym typeface="Arial"/>
              </a:defRPr>
            </a:pPr>
            <a:r>
              <a:rPr lang="en-US"/>
              <a:t>  </a:t>
            </a:r>
            <a:r>
              <a:t>Off-market listing</a:t>
            </a:r>
          </a:p>
        </p:txBody>
      </p:sp>
      <p:sp>
        <p:nvSpPr>
          <p:cNvPr id="206" name="Shape 206"/>
          <p:cNvSpPr/>
          <p:nvPr/>
        </p:nvSpPr>
        <p:spPr>
          <a:xfrm rot="16200000">
            <a:off x="2623558" y="1624203"/>
            <a:ext cx="290292" cy="250253"/>
          </a:xfrm>
          <a:prstGeom prst="triangle">
            <a:avLst/>
          </a:prstGeom>
          <a:solidFill>
            <a:srgbClr val="119448"/>
          </a:solidFill>
          <a:ln w="12700">
            <a:miter lim="400000"/>
          </a:ln>
        </p:spPr>
        <p:txBody>
          <a:bodyPr lIns="45719" rIns="45719" anchor="ctr"/>
          <a:lstStyle/>
          <a:p>
            <a:pPr algn="ctr">
              <a:defRPr>
                <a:solidFill>
                  <a:srgbClr val="FFFFFF"/>
                </a:solidFill>
              </a:defRPr>
            </a:pPr>
            <a:endParaRPr/>
          </a:p>
        </p:txBody>
      </p:sp>
      <p:sp>
        <p:nvSpPr>
          <p:cNvPr id="207" name="Shape 207"/>
          <p:cNvSpPr/>
          <p:nvPr/>
        </p:nvSpPr>
        <p:spPr>
          <a:xfrm>
            <a:off x="831998" y="367257"/>
            <a:ext cx="7705945"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algn="ctr">
              <a:defRPr sz="1600" cap="all" spc="300">
                <a:latin typeface="Times New Roman"/>
                <a:ea typeface="Times New Roman"/>
                <a:cs typeface="Times New Roman"/>
                <a:sym typeface="Times New Roman"/>
              </a:defRPr>
            </a:pPr>
            <a:r>
              <a:rPr lang="en-US" err="1"/>
              <a:t>UNder</a:t>
            </a:r>
            <a:r>
              <a:rPr lang="en-US"/>
              <a:t> Contract Acquisitions</a:t>
            </a:r>
            <a:r>
              <a:t> </a:t>
            </a:r>
            <a:r>
              <a:rPr lang="en-US">
                <a:solidFill>
                  <a:srgbClr val="808080"/>
                </a:solidFill>
              </a:rPr>
              <a:t>| </a:t>
            </a:r>
            <a:r>
              <a:rPr>
                <a:solidFill>
                  <a:srgbClr val="808080"/>
                </a:solidFill>
              </a:rPr>
              <a:t>Los Angeles</a:t>
            </a:r>
          </a:p>
        </p:txBody>
      </p:sp>
      <p:pic>
        <p:nvPicPr>
          <p:cNvPr id="2" name="Picture 2" descr="A picture containing sky, outdoor, building, ground&#10;&#10;Description generated with very high confidence">
            <a:extLst>
              <a:ext uri="{FF2B5EF4-FFF2-40B4-BE49-F238E27FC236}">
                <a16:creationId xmlns:a16="http://schemas.microsoft.com/office/drawing/2014/main" id="{505F68DB-E4C4-46E6-82CF-7205C3140E50}"/>
              </a:ext>
            </a:extLst>
          </p:cNvPr>
          <p:cNvPicPr>
            <a:picLocks noChangeAspect="1"/>
          </p:cNvPicPr>
          <p:nvPr/>
        </p:nvPicPr>
        <p:blipFill>
          <a:blip r:embed="rId4"/>
          <a:stretch>
            <a:fillRect/>
          </a:stretch>
        </p:blipFill>
        <p:spPr>
          <a:xfrm>
            <a:off x="4664075" y="938646"/>
            <a:ext cx="2743200" cy="4073092"/>
          </a:xfrm>
          <a:prstGeom prst="rect">
            <a:avLst/>
          </a:prstGeom>
        </p:spPr>
      </p:pic>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800100" y="377890"/>
            <a:ext cx="75438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cap="all" spc="300">
                <a:latin typeface="Times New Roman"/>
                <a:ea typeface="Times New Roman"/>
                <a:cs typeface="Times New Roman"/>
                <a:sym typeface="Times New Roman"/>
              </a:defRPr>
            </a:lvl1pPr>
          </a:lstStyle>
          <a:p>
            <a:r>
              <a:t> BUSINESS ACQUISITIONS </a:t>
            </a:r>
            <a:r>
              <a:rPr lang="en-US"/>
              <a:t>&amp;</a:t>
            </a:r>
            <a:r>
              <a:t> PIPELINE</a:t>
            </a:r>
          </a:p>
        </p:txBody>
      </p:sp>
      <p:sp>
        <p:nvSpPr>
          <p:cNvPr id="156" name="Shape 156"/>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7" name="Shape 157"/>
          <p:cNvSpPr/>
          <p:nvPr>
            <p:extLst/>
          </p:nvPr>
        </p:nvSpPr>
        <p:spPr>
          <a:xfrm>
            <a:off x="539088" y="848258"/>
            <a:ext cx="8041385" cy="32778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algn="just">
              <a:defRPr sz="1100">
                <a:latin typeface="Arial"/>
                <a:ea typeface="Arial"/>
                <a:cs typeface="Arial"/>
                <a:sym typeface="Arial"/>
              </a:defRPr>
            </a:pPr>
            <a:r>
              <a:rPr sz="1400"/>
              <a:t>In addition to investing in real estate, we </a:t>
            </a:r>
            <a:r>
              <a:rPr lang="en-US" sz="1400"/>
              <a:t>intend</a:t>
            </a:r>
            <a:r>
              <a:rPr sz="1400"/>
              <a:t> to diversify our</a:t>
            </a:r>
            <a:r>
              <a:rPr lang="en-US" sz="1400"/>
              <a:t> investment</a:t>
            </a:r>
            <a:r>
              <a:rPr sz="1400"/>
              <a:t> portfoli</a:t>
            </a:r>
            <a:r>
              <a:rPr lang="en-US" sz="1400"/>
              <a:t>o </a:t>
            </a:r>
            <a:r>
              <a:rPr sz="1400"/>
              <a:t>and expand our </a:t>
            </a:r>
            <a:r>
              <a:rPr lang="en-US" sz="1400"/>
              <a:t>revenue sources </a:t>
            </a:r>
            <a:r>
              <a:rPr sz="1400"/>
              <a:t>to include the acquisitions of profitable high growth businesses</a:t>
            </a:r>
            <a:r>
              <a:rPr lang="en-US" sz="1400"/>
              <a:t> to increase our cash flow,</a:t>
            </a:r>
            <a:r>
              <a:rPr sz="1400"/>
              <a:t> </a:t>
            </a:r>
            <a:r>
              <a:rPr lang="en-US" sz="1400"/>
              <a:t>including </a:t>
            </a:r>
            <a:r>
              <a:rPr sz="1400"/>
              <a:t>Property Management, </a:t>
            </a:r>
            <a:r>
              <a:rPr sz="1400" err="1"/>
              <a:t>CleanTech</a:t>
            </a:r>
            <a:r>
              <a:rPr sz="1400"/>
              <a:t> (Green), Healthcare, </a:t>
            </a:r>
            <a:r>
              <a:rPr lang="en-US" sz="1400"/>
              <a:t>Intelligent Technology/</a:t>
            </a:r>
            <a:r>
              <a:rPr sz="1400"/>
              <a:t>Cloud</a:t>
            </a:r>
            <a:r>
              <a:rPr lang="en-US" sz="1400"/>
              <a:t>,</a:t>
            </a:r>
            <a:r>
              <a:rPr sz="1400"/>
              <a:t> and e-Commerce (B2B, B2C). The following are a few companies we are</a:t>
            </a:r>
            <a:r>
              <a:rPr lang="en-US" sz="1400"/>
              <a:t> in negotiations</a:t>
            </a:r>
            <a:r>
              <a:rPr sz="1400"/>
              <a:t> to acquire</a:t>
            </a:r>
            <a:r>
              <a:rPr lang="en-US" sz="1400"/>
              <a:t>:</a:t>
            </a:r>
          </a:p>
          <a:p>
            <a:pPr algn="just">
              <a:defRPr sz="1100">
                <a:latin typeface="Arial"/>
                <a:ea typeface="Arial"/>
                <a:cs typeface="Arial"/>
                <a:sym typeface="Arial"/>
              </a:defRPr>
            </a:pPr>
            <a:endParaRPr sz="1600"/>
          </a:p>
          <a:p>
            <a:pPr lvl="1" algn="just">
              <a:defRPr sz="1100" b="1">
                <a:solidFill>
                  <a:srgbClr val="119448"/>
                </a:solidFill>
                <a:latin typeface="Arial"/>
                <a:ea typeface="Arial"/>
                <a:cs typeface="Arial"/>
                <a:sym typeface="Arial"/>
              </a:defRPr>
            </a:pPr>
            <a:r>
              <a:rPr lang="en-US" sz="1600" b="1">
                <a:solidFill>
                  <a:srgbClr val="119448"/>
                </a:solidFill>
              </a:rPr>
              <a:t>Property Management Company</a:t>
            </a:r>
            <a:endParaRPr sz="1600" b="1">
              <a:solidFill>
                <a:srgbClr val="119448"/>
              </a:solidFill>
            </a:endParaRPr>
          </a:p>
          <a:p>
            <a:pPr lvl="1" algn="just">
              <a:defRPr sz="1100" b="1">
                <a:solidFill>
                  <a:srgbClr val="119448"/>
                </a:solidFill>
                <a:latin typeface="Arial"/>
                <a:ea typeface="Arial"/>
                <a:cs typeface="Arial"/>
                <a:sym typeface="Arial"/>
              </a:defRPr>
            </a:pPr>
            <a:br>
              <a:rPr lang="en-US">
                <a:solidFill>
                  <a:schemeClr val="tx1"/>
                </a:solidFill>
              </a:rPr>
            </a:br>
            <a:r>
              <a:rPr lang="en-US" sz="1600"/>
              <a:t>A full-service property management company operating since 1991 that services over 250 apartment rentals and homes for rent in Southern California market. They employ a professional staff of licensed property managers trained to service every facet of property management that includes; accounting functions, maintenance and the day-to-day operations.</a:t>
            </a:r>
            <a:endParaRPr lang="en-US" sz="1600">
              <a:solidFill>
                <a:schemeClr val="tx1"/>
              </a:solidFill>
            </a:endParaRPr>
          </a:p>
          <a:p>
            <a:pPr lvl="1" algn="just">
              <a:defRPr sz="1100" b="1">
                <a:solidFill>
                  <a:srgbClr val="119448"/>
                </a:solidFill>
                <a:latin typeface="Arial"/>
                <a:ea typeface="Arial"/>
                <a:cs typeface="Arial"/>
                <a:sym typeface="Arial"/>
              </a:defRPr>
            </a:pPr>
            <a:endParaRPr lang="en-US" sz="1400"/>
          </a:p>
          <a:p>
            <a:pPr lvl="1" algn="just">
              <a:defRPr sz="1100" b="1">
                <a:solidFill>
                  <a:srgbClr val="119448"/>
                </a:solidFill>
                <a:latin typeface="Arial"/>
                <a:ea typeface="Arial"/>
                <a:cs typeface="Arial"/>
                <a:sym typeface="Arial"/>
              </a:defRPr>
            </a:pPr>
            <a:endParaRPr lang="en-US" sz="1400"/>
          </a:p>
        </p:txBody>
      </p:sp>
      <p:pic>
        <p:nvPicPr>
          <p:cNvPr id="158"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pic>
        <p:nvPicPr>
          <p:cNvPr id="159" name="image3.png" descr="C:\Users\sarah.NLS-ONLINE\Dropbox\Sales\Marketing\NLS_Shared\_lance\hubilu\icon-Logo_vector.png"/>
          <p:cNvPicPr>
            <a:picLocks noChangeAspect="1"/>
          </p:cNvPicPr>
          <p:nvPr/>
        </p:nvPicPr>
        <p:blipFill>
          <a:blip r:embed="rId3">
            <a:extLst/>
          </a:blip>
          <a:stretch>
            <a:fillRect/>
          </a:stretch>
        </p:blipFill>
        <p:spPr>
          <a:xfrm>
            <a:off x="561975" y="1990725"/>
            <a:ext cx="345117" cy="228601"/>
          </a:xfrm>
          <a:prstGeom prst="rect">
            <a:avLst/>
          </a:prstGeom>
          <a:ln w="12700">
            <a:miter lim="400000"/>
          </a:ln>
        </p:spPr>
      </p:pic>
      <p:pic>
        <p:nvPicPr>
          <p:cNvPr id="160" name="image3.png" descr="C:\Users\sarah.NLS-ONLINE\Dropbox\Sales\Marketing\NLS_Shared\_lance\hubilu\icon-Logo_vector.png"/>
          <p:cNvPicPr>
            <a:picLocks noChangeAspect="1"/>
          </p:cNvPicPr>
          <p:nvPr/>
        </p:nvPicPr>
        <p:blipFill>
          <a:blip r:embed="rId3">
            <a:extLst/>
          </a:blip>
          <a:stretch>
            <a:fillRect/>
          </a:stretch>
        </p:blipFill>
        <p:spPr>
          <a:xfrm>
            <a:off x="539088" y="3694975"/>
            <a:ext cx="345117" cy="228601"/>
          </a:xfrm>
          <a:prstGeom prst="rect">
            <a:avLst/>
          </a:prstGeom>
          <a:ln w="12700">
            <a:miter lim="400000"/>
          </a:ln>
        </p:spPr>
      </p:pic>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flipH="1">
            <a:off x="3276600" y="0"/>
            <a:ext cx="5867400" cy="5143500"/>
          </a:xfrm>
          <a:prstGeom prst="rect">
            <a:avLst/>
          </a:prstGeom>
          <a:solidFill>
            <a:srgbClr val="000000">
              <a:alpha val="90000"/>
            </a:srgbClr>
          </a:solidFill>
          <a:ln w="12700">
            <a:miter lim="400000"/>
          </a:ln>
        </p:spPr>
        <p:txBody>
          <a:bodyPr lIns="45719" rIns="45719" anchor="ctr"/>
          <a:lstStyle/>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a:p>
          <a:p>
            <a:pPr algn="ctr">
              <a:defRPr>
                <a:solidFill>
                  <a:srgbClr val="FFFFFF"/>
                </a:solidFill>
              </a:defRPr>
            </a:pPr>
            <a:endParaRPr lang="en-US" sz="1150"/>
          </a:p>
          <a:p>
            <a:pPr algn="ctr">
              <a:defRPr>
                <a:solidFill>
                  <a:srgbClr val="FFFFFF"/>
                </a:solidFill>
              </a:defRPr>
            </a:pPr>
            <a:r>
              <a:rPr lang="en-US" sz="1400"/>
              <a:t>Seasoned management team with over 100 years combined experience in real estate  and business acquisitions, development, property management, business development, marketing, operations, and sales.</a:t>
            </a:r>
            <a:endParaRPr sz="1400"/>
          </a:p>
        </p:txBody>
      </p:sp>
      <p:pic>
        <p:nvPicPr>
          <p:cNvPr id="138" name="image4.jpg" descr="C:\Users\sarah.NLS-ONLINE\Dropbox\Sales\Marketing\NLS_Shared\_lance\hubilu\team_pics\Tracy Black-Van Wier.jpg"/>
          <p:cNvPicPr>
            <a:picLocks noChangeAspect="1"/>
          </p:cNvPicPr>
          <p:nvPr/>
        </p:nvPicPr>
        <p:blipFill>
          <a:blip r:embed="rId2">
            <a:extLst/>
          </a:blip>
          <a:stretch>
            <a:fillRect/>
          </a:stretch>
        </p:blipFill>
        <p:spPr>
          <a:xfrm>
            <a:off x="4572005" y="2144746"/>
            <a:ext cx="591704" cy="881640"/>
          </a:xfrm>
          <a:prstGeom prst="rect">
            <a:avLst/>
          </a:prstGeom>
          <a:ln w="12700">
            <a:miter lim="400000"/>
          </a:ln>
        </p:spPr>
      </p:pic>
      <p:pic>
        <p:nvPicPr>
          <p:cNvPr id="139" name="image5.jpg" descr="C:\Users\sarah.NLS-ONLINE\Dropbox\Sales\Marketing\NLS_Shared\_lance\hubilu\team_pics\Chille DeCastro.jpg"/>
          <p:cNvPicPr>
            <a:picLocks noChangeAspect="1"/>
          </p:cNvPicPr>
          <p:nvPr/>
        </p:nvPicPr>
        <p:blipFill>
          <a:blip r:embed="rId3">
            <a:extLst/>
          </a:blip>
          <a:stretch>
            <a:fillRect/>
          </a:stretch>
        </p:blipFill>
        <p:spPr>
          <a:xfrm>
            <a:off x="6988581" y="2144746"/>
            <a:ext cx="568037" cy="893474"/>
          </a:xfrm>
          <a:prstGeom prst="rect">
            <a:avLst/>
          </a:prstGeom>
          <a:ln w="12700">
            <a:miter lim="400000"/>
          </a:ln>
        </p:spPr>
      </p:pic>
      <p:pic>
        <p:nvPicPr>
          <p:cNvPr id="140" name="image6.jpg" descr="C:\Users\sarah.NLS-ONLINE\Dropbox\Sales\Marketing\NLS_Shared\_lance\hubilu\team_pics\David_Behrend.jpg"/>
          <p:cNvPicPr>
            <a:picLocks noChangeAspect="1"/>
          </p:cNvPicPr>
          <p:nvPr/>
        </p:nvPicPr>
        <p:blipFill>
          <a:blip r:embed="rId4">
            <a:extLst/>
          </a:blip>
          <a:stretch>
            <a:fillRect/>
          </a:stretch>
        </p:blipFill>
        <p:spPr>
          <a:xfrm>
            <a:off x="4572026" y="984019"/>
            <a:ext cx="591704" cy="875723"/>
          </a:xfrm>
          <a:prstGeom prst="rect">
            <a:avLst/>
          </a:prstGeom>
          <a:ln w="12700">
            <a:miter lim="400000"/>
          </a:ln>
        </p:spPr>
      </p:pic>
      <p:pic>
        <p:nvPicPr>
          <p:cNvPr id="141" name="image7.jpg" descr="C:\Users\sarah.NLS-ONLINE\Dropbox\Sales\Marketing\NLS_Shared\_lance\hubilu\team_pics\Eric Klein.jpg"/>
          <p:cNvPicPr>
            <a:picLocks noChangeAspect="1"/>
          </p:cNvPicPr>
          <p:nvPr/>
        </p:nvPicPr>
        <p:blipFill>
          <a:blip r:embed="rId5">
            <a:extLst/>
          </a:blip>
          <a:stretch>
            <a:fillRect/>
          </a:stretch>
        </p:blipFill>
        <p:spPr>
          <a:xfrm rot="60000">
            <a:off x="5895975" y="3219450"/>
            <a:ext cx="591704" cy="888089"/>
          </a:xfrm>
          <a:prstGeom prst="rect">
            <a:avLst/>
          </a:prstGeom>
          <a:ln w="12700">
            <a:miter lim="400000"/>
          </a:ln>
        </p:spPr>
      </p:pic>
      <p:pic>
        <p:nvPicPr>
          <p:cNvPr id="142" name="image8.jpg" descr="C:\Users\sarah.NLS-ONLINE\Dropbox\Sales\Marketing\NLS_Shared\_lance\hubilu\team_pics\Maurice_Simone.jpg"/>
          <p:cNvPicPr>
            <a:picLocks noChangeAspect="1"/>
          </p:cNvPicPr>
          <p:nvPr/>
        </p:nvPicPr>
        <p:blipFill>
          <a:blip r:embed="rId6">
            <a:extLst/>
          </a:blip>
          <a:stretch>
            <a:fillRect/>
          </a:stretch>
        </p:blipFill>
        <p:spPr>
          <a:xfrm>
            <a:off x="6967302" y="1015918"/>
            <a:ext cx="568037" cy="881640"/>
          </a:xfrm>
          <a:prstGeom prst="rect">
            <a:avLst/>
          </a:prstGeom>
          <a:ln w="12700">
            <a:miter lim="400000"/>
          </a:ln>
        </p:spPr>
      </p:pic>
      <p:sp>
        <p:nvSpPr>
          <p:cNvPr id="144" name="Shape 144"/>
          <p:cNvSpPr/>
          <p:nvPr/>
        </p:nvSpPr>
        <p:spPr>
          <a:xfrm>
            <a:off x="5234759" y="1037194"/>
            <a:ext cx="1752600" cy="34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b="1">
                <a:solidFill>
                  <a:srgbClr val="FFFFFF"/>
                </a:solidFill>
              </a:defRPr>
            </a:pPr>
            <a:r>
              <a:t>David Behrend</a:t>
            </a:r>
          </a:p>
          <a:p>
            <a:pPr>
              <a:defRPr sz="900">
                <a:solidFill>
                  <a:srgbClr val="FFFFFF"/>
                </a:solidFill>
              </a:defRPr>
            </a:pPr>
            <a:r>
              <a:t>Chief Executive Officer</a:t>
            </a:r>
          </a:p>
        </p:txBody>
      </p:sp>
      <p:sp>
        <p:nvSpPr>
          <p:cNvPr id="145" name="Shape 145"/>
          <p:cNvSpPr/>
          <p:nvPr/>
        </p:nvSpPr>
        <p:spPr>
          <a:xfrm>
            <a:off x="7596959" y="1069083"/>
            <a:ext cx="1752600" cy="34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b="1">
                <a:solidFill>
                  <a:srgbClr val="FFFFFF"/>
                </a:solidFill>
              </a:defRPr>
            </a:pPr>
            <a:r>
              <a:t>Maurice Simone</a:t>
            </a:r>
          </a:p>
          <a:p>
            <a:pPr>
              <a:defRPr sz="900">
                <a:solidFill>
                  <a:srgbClr val="FFFFFF"/>
                </a:solidFill>
              </a:defRPr>
            </a:pPr>
            <a:r>
              <a:t>VP and Secretary</a:t>
            </a:r>
          </a:p>
        </p:txBody>
      </p:sp>
      <p:sp>
        <p:nvSpPr>
          <p:cNvPr id="146" name="Shape 146"/>
          <p:cNvSpPr/>
          <p:nvPr/>
        </p:nvSpPr>
        <p:spPr>
          <a:xfrm>
            <a:off x="5234767" y="2187278"/>
            <a:ext cx="17526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b="1">
                <a:solidFill>
                  <a:srgbClr val="FFFFFF"/>
                </a:solidFill>
              </a:defRPr>
            </a:pPr>
            <a:r>
              <a:t>Tracy Black</a:t>
            </a:r>
          </a:p>
          <a:p>
            <a:pPr>
              <a:defRPr sz="900">
                <a:solidFill>
                  <a:srgbClr val="FFFFFF"/>
                </a:solidFill>
              </a:defRPr>
            </a:pPr>
            <a:r>
              <a:t>VP Investor Relations</a:t>
            </a:r>
          </a:p>
        </p:txBody>
      </p:sp>
      <p:sp>
        <p:nvSpPr>
          <p:cNvPr id="147" name="Shape 147"/>
          <p:cNvSpPr/>
          <p:nvPr/>
        </p:nvSpPr>
        <p:spPr>
          <a:xfrm>
            <a:off x="7618221" y="2219177"/>
            <a:ext cx="1752600" cy="34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b="1">
                <a:solidFill>
                  <a:srgbClr val="FFFFFF"/>
                </a:solidFill>
              </a:defRPr>
            </a:pPr>
            <a:r>
              <a:rPr err="1"/>
              <a:t>Chille</a:t>
            </a:r>
            <a:r>
              <a:t> </a:t>
            </a:r>
            <a:r>
              <a:rPr err="1"/>
              <a:t>DeCastro</a:t>
            </a:r>
            <a:endParaRPr/>
          </a:p>
          <a:p>
            <a:pPr>
              <a:defRPr sz="900">
                <a:solidFill>
                  <a:srgbClr val="FFFFFF"/>
                </a:solidFill>
              </a:defRPr>
            </a:pPr>
            <a:r>
              <a:t>VP Marketing</a:t>
            </a:r>
          </a:p>
        </p:txBody>
      </p:sp>
      <p:sp>
        <p:nvSpPr>
          <p:cNvPr id="149" name="Shape 149"/>
          <p:cNvSpPr/>
          <p:nvPr/>
        </p:nvSpPr>
        <p:spPr>
          <a:xfrm>
            <a:off x="6581775" y="3402761"/>
            <a:ext cx="2362200" cy="5078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900" b="1">
                <a:solidFill>
                  <a:srgbClr val="FFFFFF"/>
                </a:solidFill>
              </a:defRPr>
            </a:pPr>
            <a:r>
              <a:t>Eric Klein</a:t>
            </a:r>
          </a:p>
          <a:p>
            <a:pPr>
              <a:defRPr sz="900">
                <a:solidFill>
                  <a:srgbClr val="FFFFFF"/>
                </a:solidFill>
              </a:defRPr>
            </a:pPr>
            <a:r>
              <a:t>VP Operations &amp; Business</a:t>
            </a:r>
            <a:endParaRPr lang="en-US"/>
          </a:p>
          <a:p>
            <a:pPr>
              <a:defRPr sz="900">
                <a:solidFill>
                  <a:srgbClr val="FFFFFF"/>
                </a:solidFill>
              </a:defRPr>
            </a:pPr>
            <a:r>
              <a:t>Development</a:t>
            </a:r>
          </a:p>
        </p:txBody>
      </p:sp>
      <p:sp>
        <p:nvSpPr>
          <p:cNvPr id="150" name="Shape 150"/>
          <p:cNvSpPr/>
          <p:nvPr/>
        </p:nvSpPr>
        <p:spPr>
          <a:xfrm>
            <a:off x="304800" y="2647950"/>
            <a:ext cx="2819400" cy="212365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sz="1500" i="1"/>
            </a:pPr>
            <a:r>
              <a:t>Our Philosophy</a:t>
            </a:r>
          </a:p>
          <a:p>
            <a:pPr>
              <a:spcBef>
                <a:spcPts val="600"/>
              </a:spcBef>
              <a:defRPr sz="1400" i="1"/>
            </a:pPr>
            <a:r>
              <a:rPr err="1"/>
              <a:t>Hubilu</a:t>
            </a:r>
            <a:r>
              <a:t> Venture Corporation’s vision is to seek out and acquire real estate and </a:t>
            </a:r>
            <a:r>
              <a:rPr lang="en-US"/>
              <a:t>operating businesses</a:t>
            </a:r>
            <a:r>
              <a:t> that management believes has limited downside risk, </a:t>
            </a:r>
            <a:r>
              <a:rPr lang="en-US"/>
              <a:t>is </a:t>
            </a:r>
            <a:r>
              <a:t>recession proof, and is in the path of growth to facilitate high rental income upside, </a:t>
            </a:r>
            <a:r>
              <a:rPr lang="en-US"/>
              <a:t>positive cash flow and </a:t>
            </a:r>
            <a:r>
              <a:t>equity appreciation</a:t>
            </a:r>
            <a:r>
              <a:rPr lang="en-US"/>
              <a:t>.</a:t>
            </a:r>
            <a:endParaRPr/>
          </a:p>
        </p:txBody>
      </p:sp>
      <p:sp>
        <p:nvSpPr>
          <p:cNvPr id="152" name="Shape 152"/>
          <p:cNvSpPr/>
          <p:nvPr/>
        </p:nvSpPr>
        <p:spPr>
          <a:xfrm>
            <a:off x="3317355" y="377890"/>
            <a:ext cx="5791200"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cap="all" spc="300">
                <a:solidFill>
                  <a:srgbClr val="FFFFFF"/>
                </a:solidFill>
                <a:latin typeface="Times New Roman"/>
                <a:ea typeface="Times New Roman"/>
                <a:cs typeface="Times New Roman"/>
                <a:sym typeface="Times New Roman"/>
              </a:defRPr>
            </a:lvl1pPr>
          </a:lstStyle>
          <a:p>
            <a:r>
              <a:t>Meet Our Management  Team</a:t>
            </a:r>
          </a:p>
        </p:txBody>
      </p:sp>
      <p:pic>
        <p:nvPicPr>
          <p:cNvPr id="153" name="image1.jpg" descr="C:\Users\sarah.NLS-ONLINE\Dropbox\Sales\Marketing\NLS_Shared\_lance\hubilu\Hubilu Logo.jpg"/>
          <p:cNvPicPr>
            <a:picLocks noChangeAspect="1"/>
          </p:cNvPicPr>
          <p:nvPr/>
        </p:nvPicPr>
        <p:blipFill>
          <a:blip r:embed="rId7">
            <a:extLst/>
          </a:blip>
          <a:stretch>
            <a:fillRect/>
          </a:stretch>
        </p:blipFill>
        <p:spPr>
          <a:xfrm>
            <a:off x="248443" y="76993"/>
            <a:ext cx="665957" cy="665958"/>
          </a:xfrm>
          <a:prstGeom prst="rect">
            <a:avLst/>
          </a:prstGeom>
          <a:ln w="12700">
            <a:miter lim="400000"/>
          </a:ln>
        </p:spPr>
      </p:pic>
      <p:sp>
        <p:nvSpPr>
          <p:cNvPr id="2" name="TextBox 1">
            <a:extLst>
              <a:ext uri="{FF2B5EF4-FFF2-40B4-BE49-F238E27FC236}">
                <a16:creationId xmlns:a16="http://schemas.microsoft.com/office/drawing/2014/main" id="{16654E20-A253-47D2-BD39-8497EA98E3D2}"/>
              </a:ext>
            </a:extLst>
          </p:cNvPr>
          <p:cNvSpPr txBox="1"/>
          <p:nvPr/>
        </p:nvSpPr>
        <p:spPr>
          <a:xfrm>
            <a:off x="577325" y="1269319"/>
            <a:ext cx="628173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endParaRPr lang="en-US"/>
          </a:p>
        </p:txBody>
      </p:sp>
      <p:pic>
        <p:nvPicPr>
          <p:cNvPr id="3" name="Picture 3" descr="A group of people posing for a photo&#10;&#10;Description generated with very high confidence">
            <a:extLst>
              <a:ext uri="{FF2B5EF4-FFF2-40B4-BE49-F238E27FC236}">
                <a16:creationId xmlns:a16="http://schemas.microsoft.com/office/drawing/2014/main" id="{6D018856-3409-4D2D-940E-E91A87A81DDF}"/>
              </a:ext>
            </a:extLst>
          </p:cNvPr>
          <p:cNvPicPr>
            <a:picLocks noChangeAspect="1"/>
          </p:cNvPicPr>
          <p:nvPr/>
        </p:nvPicPr>
        <p:blipFill>
          <a:blip r:embed="rId8"/>
          <a:stretch>
            <a:fillRect/>
          </a:stretch>
        </p:blipFill>
        <p:spPr>
          <a:xfrm>
            <a:off x="304800" y="679815"/>
            <a:ext cx="2743200" cy="1819275"/>
          </a:xfrm>
          <a:prstGeom prst="rect">
            <a:avLst/>
          </a:prstGeom>
        </p:spPr>
      </p:pic>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image21.png"/>
          <p:cNvPicPr>
            <a:picLocks noChangeAspect="1"/>
          </p:cNvPicPr>
          <p:nvPr/>
        </p:nvPicPr>
        <p:blipFill>
          <a:blip r:embed="rId3">
            <a:extLst/>
          </a:blip>
          <a:stretch>
            <a:fillRect/>
          </a:stretch>
        </p:blipFill>
        <p:spPr>
          <a:xfrm>
            <a:off x="5721531" y="1087293"/>
            <a:ext cx="3422469" cy="4056208"/>
          </a:xfrm>
          <a:prstGeom prst="rect">
            <a:avLst/>
          </a:prstGeom>
          <a:ln w="12700">
            <a:miter lim="400000"/>
          </a:ln>
        </p:spPr>
      </p:pic>
      <p:sp>
        <p:nvSpPr>
          <p:cNvPr id="218" name="Shape 218"/>
          <p:cNvSpPr/>
          <p:nvPr/>
        </p:nvSpPr>
        <p:spPr>
          <a:xfrm>
            <a:off x="236612" y="1312791"/>
            <a:ext cx="6304761" cy="370870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600"/>
              </a:spcBef>
              <a:defRPr sz="1000">
                <a:solidFill>
                  <a:srgbClr val="0D0D0D"/>
                </a:solidFill>
                <a:latin typeface="Arial"/>
                <a:ea typeface="Arial"/>
                <a:cs typeface="Arial"/>
                <a:sym typeface="Arial"/>
              </a:defRPr>
            </a:pPr>
            <a:r>
              <a:rPr lang="en-US" sz="1200"/>
              <a:t>          </a:t>
            </a:r>
            <a:r>
              <a:rPr sz="1400"/>
              <a:t>Basic terms of the equity offering are as follows:</a:t>
            </a:r>
            <a:r>
              <a:rPr sz="1200"/>
              <a:t> </a:t>
            </a:r>
            <a:endParaRPr sz="1200">
              <a:solidFill>
                <a:srgbClr val="FFFFFF"/>
              </a:solidFill>
              <a:latin typeface="+mn-lt"/>
              <a:ea typeface="+mn-ea"/>
              <a:cs typeface="+mn-cs"/>
              <a:sym typeface="Helvetica"/>
            </a:endParaRPr>
          </a:p>
          <a:p>
            <a:pPr marL="457200" lvl="1" indent="0">
              <a:spcBef>
                <a:spcPts val="600"/>
              </a:spcBef>
              <a:buClr>
                <a:srgbClr val="119448"/>
              </a:buClr>
              <a:buSzPct val="75000"/>
              <a:buFont typeface="Arial"/>
              <a:buChar char="►"/>
              <a:defRPr sz="1000">
                <a:solidFill>
                  <a:srgbClr val="0D0D0D"/>
                </a:solidFill>
                <a:latin typeface="Arial"/>
                <a:ea typeface="Arial"/>
                <a:cs typeface="Arial"/>
                <a:sym typeface="Arial"/>
              </a:defRPr>
            </a:pPr>
            <a:r>
              <a:rPr sz="1200"/>
              <a:t>  Price of $1.00/Convertible Preferred Stock, up to a maximum of 2,000,000 shares </a:t>
            </a:r>
            <a:endParaRPr sz="1200">
              <a:solidFill>
                <a:srgbClr val="FFFFFF"/>
              </a:solidFill>
              <a:latin typeface="+mn-lt"/>
              <a:ea typeface="+mn-ea"/>
              <a:cs typeface="+mn-cs"/>
              <a:sym typeface="Helvetica"/>
            </a:endParaRPr>
          </a:p>
          <a:p>
            <a:pPr marL="457200" lvl="1" indent="0">
              <a:spcBef>
                <a:spcPts val="600"/>
              </a:spcBef>
              <a:buClr>
                <a:srgbClr val="119448"/>
              </a:buClr>
              <a:buSzPct val="75000"/>
              <a:buFont typeface="Arial"/>
              <a:buChar char="►"/>
              <a:defRPr sz="1000">
                <a:solidFill>
                  <a:srgbClr val="0D0D0D"/>
                </a:solidFill>
                <a:latin typeface="Arial"/>
                <a:ea typeface="Arial"/>
                <a:cs typeface="Arial"/>
                <a:sym typeface="Arial"/>
              </a:defRPr>
            </a:pPr>
            <a:r>
              <a:rPr sz="1200"/>
              <a:t>  Minimum investment required $20,000 </a:t>
            </a:r>
            <a:endParaRPr sz="1200">
              <a:solidFill>
                <a:srgbClr val="FFFFFF"/>
              </a:solidFill>
              <a:latin typeface="+mn-lt"/>
              <a:ea typeface="+mn-ea"/>
              <a:cs typeface="+mn-cs"/>
              <a:sym typeface="Helvetica"/>
            </a:endParaRPr>
          </a:p>
          <a:p>
            <a:pPr marL="457200" lvl="1" indent="0">
              <a:spcBef>
                <a:spcPts val="600"/>
              </a:spcBef>
              <a:buClr>
                <a:srgbClr val="119448"/>
              </a:buClr>
              <a:buSzPct val="75000"/>
              <a:buFont typeface="Arial"/>
              <a:buChar char="►"/>
              <a:defRPr sz="1000">
                <a:solidFill>
                  <a:srgbClr val="FFFFFF"/>
                </a:solidFill>
                <a:latin typeface="Arial"/>
                <a:ea typeface="Arial"/>
                <a:cs typeface="Arial"/>
                <a:sym typeface="Arial"/>
              </a:defRPr>
            </a:pPr>
            <a:r>
              <a:rPr sz="1200"/>
              <a:t>  </a:t>
            </a:r>
            <a:r>
              <a:rPr sz="1200">
                <a:solidFill>
                  <a:srgbClr val="0D0D0D"/>
                </a:solidFill>
              </a:rPr>
              <a:t>Restricted stock for six months from date of issuance and until registered or 144</a:t>
            </a:r>
            <a:endParaRPr lang="en-US" sz="1200">
              <a:solidFill>
                <a:srgbClr val="0D0D0D"/>
              </a:solidFill>
            </a:endParaRPr>
          </a:p>
          <a:p>
            <a:pPr marL="457200" lvl="1" indent="0">
              <a:spcBef>
                <a:spcPts val="600"/>
              </a:spcBef>
              <a:buClr>
                <a:srgbClr val="119448"/>
              </a:buClr>
              <a:buSzPct val="75000"/>
              <a:defRPr sz="1000">
                <a:solidFill>
                  <a:srgbClr val="FFFFFF"/>
                </a:solidFill>
                <a:latin typeface="Arial"/>
                <a:ea typeface="Arial"/>
                <a:cs typeface="Arial"/>
                <a:sym typeface="Arial"/>
              </a:defRPr>
            </a:pPr>
            <a:r>
              <a:rPr lang="en-US" sz="1200">
                <a:solidFill>
                  <a:srgbClr val="0D0D0D"/>
                </a:solidFill>
              </a:rPr>
              <a:t>    </a:t>
            </a:r>
            <a:r>
              <a:rPr sz="1200">
                <a:solidFill>
                  <a:srgbClr val="0D0D0D"/>
                </a:solidFill>
              </a:rPr>
              <a:t> eligible </a:t>
            </a:r>
            <a:endParaRPr sz="1200">
              <a:latin typeface="+mn-lt"/>
              <a:ea typeface="+mn-ea"/>
              <a:cs typeface="+mn-cs"/>
              <a:sym typeface="Helvetica"/>
            </a:endParaRPr>
          </a:p>
          <a:p>
            <a:pPr marL="457200" lvl="1" indent="0">
              <a:spcBef>
                <a:spcPts val="600"/>
              </a:spcBef>
              <a:buClr>
                <a:srgbClr val="119448"/>
              </a:buClr>
              <a:buSzPct val="75000"/>
              <a:buFont typeface="Arial"/>
              <a:buChar char="►"/>
              <a:defRPr sz="1000">
                <a:solidFill>
                  <a:srgbClr val="0D0D0D"/>
                </a:solidFill>
                <a:latin typeface="Arial"/>
                <a:ea typeface="Arial"/>
                <a:cs typeface="Arial"/>
                <a:sym typeface="Arial"/>
              </a:defRPr>
            </a:pPr>
            <a:r>
              <a:rPr sz="1200"/>
              <a:t>  Thereafter, convertible into Common Stock by holder </a:t>
            </a:r>
            <a:r>
              <a:rPr sz="1200" i="1"/>
              <a:t>at the lesser of </a:t>
            </a:r>
            <a:r>
              <a:rPr sz="1200"/>
              <a:t>$0.50c, or a</a:t>
            </a:r>
            <a:endParaRPr lang="en-US" sz="1200"/>
          </a:p>
          <a:p>
            <a:pPr marL="457200" lvl="1" indent="0">
              <a:spcBef>
                <a:spcPts val="600"/>
              </a:spcBef>
              <a:buClr>
                <a:srgbClr val="119448"/>
              </a:buClr>
              <a:buSzPct val="75000"/>
              <a:defRPr sz="1000">
                <a:solidFill>
                  <a:srgbClr val="0D0D0D"/>
                </a:solidFill>
                <a:latin typeface="Arial"/>
                <a:ea typeface="Arial"/>
                <a:cs typeface="Arial"/>
                <a:sym typeface="Arial"/>
              </a:defRPr>
            </a:pPr>
            <a:r>
              <a:rPr lang="en-US" sz="1200"/>
              <a:t>     </a:t>
            </a:r>
            <a:r>
              <a:rPr sz="1200"/>
              <a:t>conversion price set at 90% of the average closing Common Stock price for the</a:t>
            </a:r>
            <a:endParaRPr lang="en-US" sz="1200"/>
          </a:p>
          <a:p>
            <a:pPr marL="457200" lvl="1" indent="0">
              <a:spcBef>
                <a:spcPts val="600"/>
              </a:spcBef>
              <a:buClr>
                <a:srgbClr val="119448"/>
              </a:buClr>
              <a:buSzPct val="75000"/>
              <a:defRPr sz="1000">
                <a:solidFill>
                  <a:srgbClr val="0D0D0D"/>
                </a:solidFill>
                <a:latin typeface="Arial"/>
                <a:ea typeface="Arial"/>
                <a:cs typeface="Arial"/>
                <a:sym typeface="Arial"/>
              </a:defRPr>
            </a:pPr>
            <a:r>
              <a:rPr lang="en-US" sz="1200"/>
              <a:t>     </a:t>
            </a:r>
            <a:r>
              <a:rPr sz="1200"/>
              <a:t>five most recent trading days prior to conversion </a:t>
            </a:r>
            <a:endParaRPr sz="1200">
              <a:solidFill>
                <a:srgbClr val="D8FAFE"/>
              </a:solidFill>
              <a:latin typeface="+mn-lt"/>
              <a:ea typeface="+mn-ea"/>
              <a:cs typeface="+mn-cs"/>
              <a:sym typeface="Helvetica"/>
            </a:endParaRPr>
          </a:p>
          <a:p>
            <a:pPr marL="457200" lvl="1" indent="0">
              <a:spcBef>
                <a:spcPts val="600"/>
              </a:spcBef>
              <a:buClr>
                <a:srgbClr val="119448"/>
              </a:buClr>
              <a:buSzPct val="75000"/>
              <a:buFont typeface="Arial"/>
              <a:buChar char="►"/>
              <a:defRPr sz="1000">
                <a:solidFill>
                  <a:srgbClr val="0D0D0D"/>
                </a:solidFill>
                <a:latin typeface="Arial"/>
                <a:ea typeface="Arial"/>
                <a:cs typeface="Arial"/>
                <a:sym typeface="Arial"/>
              </a:defRPr>
            </a:pPr>
            <a:r>
              <a:rPr sz="1200"/>
              <a:t>  Offered only to accredited investors pursuant to a Purchase Agreement </a:t>
            </a:r>
            <a:endParaRPr sz="1200">
              <a:solidFill>
                <a:srgbClr val="FFFFFF"/>
              </a:solidFill>
              <a:latin typeface="+mn-lt"/>
              <a:ea typeface="+mn-ea"/>
              <a:cs typeface="+mn-cs"/>
              <a:sym typeface="Helvetica"/>
            </a:endParaRPr>
          </a:p>
          <a:p>
            <a:pPr marL="457200" lvl="1" indent="0">
              <a:spcBef>
                <a:spcPts val="600"/>
              </a:spcBef>
              <a:buClr>
                <a:srgbClr val="119448"/>
              </a:buClr>
              <a:buSzPct val="75000"/>
              <a:buFont typeface="Arial"/>
              <a:buChar char="►"/>
              <a:defRPr sz="1000">
                <a:solidFill>
                  <a:srgbClr val="0D0D0D"/>
                </a:solidFill>
                <a:latin typeface="Arial"/>
                <a:ea typeface="Arial"/>
                <a:cs typeface="Arial"/>
                <a:sym typeface="Arial"/>
              </a:defRPr>
            </a:pPr>
            <a:r>
              <a:rPr sz="1200"/>
              <a:t>  Holder receives 5% dividend, PIK (pay</a:t>
            </a:r>
            <a:r>
              <a:rPr lang="en-US" sz="1200"/>
              <a:t>ment-</a:t>
            </a:r>
            <a:r>
              <a:rPr sz="1200"/>
              <a:t>in</a:t>
            </a:r>
            <a:r>
              <a:rPr lang="en-US" sz="1200"/>
              <a:t>-</a:t>
            </a:r>
            <a:r>
              <a:rPr sz="1200"/>
              <a:t>kind) interest during holding</a:t>
            </a:r>
            <a:endParaRPr lang="en-US" sz="1200"/>
          </a:p>
          <a:p>
            <a:pPr marL="457200" lvl="1" indent="0">
              <a:spcBef>
                <a:spcPts val="600"/>
              </a:spcBef>
              <a:buClr>
                <a:srgbClr val="119448"/>
              </a:buClr>
              <a:buSzPct val="75000"/>
              <a:defRPr sz="1000">
                <a:solidFill>
                  <a:srgbClr val="0D0D0D"/>
                </a:solidFill>
                <a:latin typeface="Arial"/>
                <a:ea typeface="Arial"/>
                <a:cs typeface="Arial"/>
                <a:sym typeface="Arial"/>
              </a:defRPr>
            </a:pPr>
            <a:r>
              <a:rPr lang="en-US" sz="1200"/>
              <a:t>    </a:t>
            </a:r>
            <a:r>
              <a:rPr sz="1200"/>
              <a:t> period </a:t>
            </a:r>
            <a:endParaRPr sz="1200">
              <a:solidFill>
                <a:srgbClr val="FFFFFF"/>
              </a:solidFill>
              <a:latin typeface="+mn-lt"/>
              <a:ea typeface="+mn-ea"/>
              <a:cs typeface="+mn-cs"/>
              <a:sym typeface="Helvetica"/>
            </a:endParaRPr>
          </a:p>
          <a:p>
            <a:pPr marL="457200" lvl="1" indent="0">
              <a:spcBef>
                <a:spcPts val="600"/>
              </a:spcBef>
              <a:buClr>
                <a:srgbClr val="119448"/>
              </a:buClr>
              <a:buSzPct val="75000"/>
              <a:buFont typeface="Arial"/>
              <a:buChar char="►"/>
              <a:defRPr sz="1000">
                <a:solidFill>
                  <a:srgbClr val="0D0D0D"/>
                </a:solidFill>
                <a:latin typeface="Arial"/>
                <a:ea typeface="Arial"/>
                <a:cs typeface="Arial"/>
                <a:sym typeface="Arial"/>
              </a:defRPr>
            </a:pPr>
            <a:r>
              <a:rPr sz="1200"/>
              <a:t>  Proceeds will be used to expand </a:t>
            </a:r>
            <a:r>
              <a:rPr lang="en-US" sz="1200"/>
              <a:t>the </a:t>
            </a:r>
            <a:r>
              <a:rPr sz="1200"/>
              <a:t>real estate portfolio </a:t>
            </a:r>
            <a:r>
              <a:rPr lang="en-US" sz="1200"/>
              <a:t>and operational costs.</a:t>
            </a:r>
            <a:r>
              <a:rPr sz="1200"/>
              <a:t> </a:t>
            </a:r>
            <a:endParaRPr sz="1200">
              <a:solidFill>
                <a:srgbClr val="FFFFFF"/>
              </a:solidFill>
              <a:latin typeface="+mn-lt"/>
              <a:ea typeface="+mn-ea"/>
              <a:cs typeface="+mn-cs"/>
              <a:sym typeface="Helvetica"/>
            </a:endParaRPr>
          </a:p>
          <a:p>
            <a:pPr marL="457200" lvl="1" indent="0">
              <a:spcBef>
                <a:spcPts val="600"/>
              </a:spcBef>
              <a:buClr>
                <a:srgbClr val="119448"/>
              </a:buClr>
              <a:buSzPct val="75000"/>
              <a:buFont typeface="Arial"/>
              <a:buChar char="►"/>
              <a:defRPr sz="1000">
                <a:solidFill>
                  <a:srgbClr val="0D0D0D"/>
                </a:solidFill>
                <a:latin typeface="Arial"/>
                <a:ea typeface="Arial"/>
                <a:cs typeface="Arial"/>
                <a:sym typeface="Arial"/>
              </a:defRPr>
            </a:pPr>
            <a:r>
              <a:rPr sz="1200"/>
              <a:t>  Securities holders will own an undivided interest in the entire </a:t>
            </a:r>
            <a:r>
              <a:rPr sz="1200" err="1"/>
              <a:t>Hubilu</a:t>
            </a:r>
            <a:r>
              <a:rPr sz="1200"/>
              <a:t> portfolio of</a:t>
            </a:r>
            <a:endParaRPr lang="en-US" sz="1200"/>
          </a:p>
          <a:p>
            <a:pPr marL="457200" lvl="1" indent="0">
              <a:spcBef>
                <a:spcPts val="600"/>
              </a:spcBef>
              <a:buClr>
                <a:srgbClr val="119448"/>
              </a:buClr>
              <a:buSzPct val="75000"/>
              <a:defRPr sz="1000">
                <a:solidFill>
                  <a:srgbClr val="0D0D0D"/>
                </a:solidFill>
                <a:latin typeface="Arial"/>
                <a:ea typeface="Arial"/>
                <a:cs typeface="Arial"/>
                <a:sym typeface="Arial"/>
              </a:defRPr>
            </a:pPr>
            <a:r>
              <a:rPr lang="en-US" sz="1200"/>
              <a:t>     m</a:t>
            </a:r>
            <a:r>
              <a:rPr sz="1200"/>
              <a:t>ulti-family properties </a:t>
            </a:r>
            <a:endParaRPr sz="1200">
              <a:solidFill>
                <a:srgbClr val="FFFFFF"/>
              </a:solidFill>
              <a:latin typeface="+mn-lt"/>
              <a:ea typeface="+mn-ea"/>
              <a:cs typeface="+mn-cs"/>
              <a:sym typeface="Helvetica"/>
            </a:endParaRPr>
          </a:p>
        </p:txBody>
      </p:sp>
      <p:sp>
        <p:nvSpPr>
          <p:cNvPr id="219" name="Shape 219"/>
          <p:cNvSpPr/>
          <p:nvPr/>
        </p:nvSpPr>
        <p:spPr>
          <a:xfrm>
            <a:off x="817476" y="857672"/>
            <a:ext cx="5723897"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spcBef>
                <a:spcPts val="500"/>
              </a:spcBef>
              <a:defRPr sz="1100" i="1">
                <a:solidFill>
                  <a:srgbClr val="119448"/>
                </a:solidFill>
              </a:defRPr>
            </a:lvl1pPr>
          </a:lstStyle>
          <a:p>
            <a:r>
              <a:rPr sz="1600" err="1"/>
              <a:t>Hubilu</a:t>
            </a:r>
            <a:r>
              <a:rPr lang="en-US" sz="1600"/>
              <a:t> is seeking to raise $2,000,000 in Convertible Preferred Stock</a:t>
            </a:r>
            <a:endParaRPr sz="1600"/>
          </a:p>
        </p:txBody>
      </p:sp>
      <p:grpSp>
        <p:nvGrpSpPr>
          <p:cNvPr id="222" name="Group 222"/>
          <p:cNvGrpSpPr/>
          <p:nvPr/>
        </p:nvGrpSpPr>
        <p:grpSpPr>
          <a:xfrm>
            <a:off x="721875" y="801016"/>
            <a:ext cx="73952" cy="517653"/>
            <a:chOff x="0" y="0"/>
            <a:chExt cx="73951" cy="517652"/>
          </a:xfrm>
        </p:grpSpPr>
        <p:sp>
          <p:nvSpPr>
            <p:cNvPr id="220" name="Shape 220"/>
            <p:cNvSpPr/>
            <p:nvPr/>
          </p:nvSpPr>
          <p:spPr>
            <a:xfrm>
              <a:off x="0" y="0"/>
              <a:ext cx="73951" cy="517652"/>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1" name="Shape 221"/>
            <p:cNvSpPr/>
            <p:nvPr/>
          </p:nvSpPr>
          <p:spPr>
            <a:xfrm>
              <a:off x="0" y="85042"/>
              <a:ext cx="73951" cy="3475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FFFFFF"/>
                  </a:solidFill>
                </a:defRPr>
              </a:lvl1pPr>
            </a:lstStyle>
            <a:p>
              <a:r>
                <a:t> </a:t>
              </a:r>
            </a:p>
          </p:txBody>
        </p:sp>
      </p:grpSp>
      <p:pic>
        <p:nvPicPr>
          <p:cNvPr id="223" name="image1.jpg" descr="C:\Users\sarah.NLS-ONLINE\Dropbox\Sales\Marketing\NLS_Shared\_lance\hubilu\Hubilu Logo.jpg"/>
          <p:cNvPicPr>
            <a:picLocks noChangeAspect="1"/>
          </p:cNvPicPr>
          <p:nvPr/>
        </p:nvPicPr>
        <p:blipFill>
          <a:blip r:embed="rId4">
            <a:extLst/>
          </a:blip>
          <a:stretch>
            <a:fillRect/>
          </a:stretch>
        </p:blipFill>
        <p:spPr>
          <a:xfrm>
            <a:off x="248443" y="76993"/>
            <a:ext cx="665957" cy="665958"/>
          </a:xfrm>
          <a:prstGeom prst="rect">
            <a:avLst/>
          </a:prstGeom>
          <a:ln w="12700">
            <a:miter lim="400000"/>
          </a:ln>
        </p:spPr>
      </p:pic>
      <p:sp>
        <p:nvSpPr>
          <p:cNvPr id="224" name="Shape 224"/>
          <p:cNvSpPr/>
          <p:nvPr/>
        </p:nvSpPr>
        <p:spPr>
          <a:xfrm>
            <a:off x="800100" y="367257"/>
            <a:ext cx="7543800"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cap="all" spc="300">
                <a:latin typeface="Times New Roman"/>
                <a:ea typeface="Times New Roman"/>
                <a:cs typeface="Times New Roman"/>
                <a:sym typeface="Times New Roman"/>
              </a:defRPr>
            </a:lvl1pPr>
          </a:lstStyle>
          <a:p>
            <a:r>
              <a:t>Securities | </a:t>
            </a:r>
            <a:r>
              <a:rPr err="1"/>
              <a:t>equitY</a:t>
            </a:r>
            <a:endParaRPr/>
          </a:p>
        </p:txBody>
      </p:sp>
      <p:sp>
        <p:nvSpPr>
          <p:cNvPr id="225" name="Shape 225"/>
          <p:cNvSpPr/>
          <p:nvPr/>
        </p:nvSpPr>
        <p:spPr>
          <a:xfrm>
            <a:off x="0" y="767745"/>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226" name="Shape 226"/>
          <p:cNvSpPr/>
          <p:nvPr/>
        </p:nvSpPr>
        <p:spPr>
          <a:xfrm rot="16200000">
            <a:off x="6088381" y="2392679"/>
            <a:ext cx="4053840" cy="1447800"/>
          </a:xfrm>
          <a:prstGeom prst="rightArrow">
            <a:avLst>
              <a:gd name="adj1" fmla="val 50000"/>
              <a:gd name="adj2" fmla="val 50000"/>
            </a:avLst>
          </a:prstGeom>
          <a:gradFill>
            <a:gsLst>
              <a:gs pos="0">
                <a:srgbClr val="779689"/>
              </a:gs>
              <a:gs pos="50000">
                <a:srgbClr val="ACD8C6"/>
              </a:gs>
              <a:gs pos="100000">
                <a:srgbClr val="D1FFEC"/>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227" name="Shape 227"/>
          <p:cNvSpPr/>
          <p:nvPr/>
        </p:nvSpPr>
        <p:spPr>
          <a:xfrm rot="16200000">
            <a:off x="5897881" y="3116577"/>
            <a:ext cx="2987045" cy="1066801"/>
          </a:xfrm>
          <a:prstGeom prst="rightArrow">
            <a:avLst>
              <a:gd name="adj1" fmla="val 50000"/>
              <a:gd name="adj2" fmla="val 50000"/>
            </a:avLst>
          </a:prstGeom>
          <a:gradFill>
            <a:gsLst>
              <a:gs pos="0">
                <a:srgbClr val="92CB9E"/>
              </a:gs>
              <a:gs pos="50000">
                <a:srgbClr val="BDDDC4"/>
              </a:gs>
              <a:gs pos="100000">
                <a:srgbClr val="DFEEE2"/>
              </a:gs>
            </a:gsLst>
          </a:gradFill>
          <a:ln w="12700">
            <a:miter lim="400000"/>
          </a:ln>
        </p:spPr>
        <p:txBody>
          <a:bodyPr lIns="45719" rIns="45719" anchor="ctr"/>
          <a:lstStyle/>
          <a:p>
            <a:pPr algn="ctr">
              <a:defRPr>
                <a:solidFill>
                  <a:srgbClr val="FFFFFF"/>
                </a:solidFill>
              </a:defRPr>
            </a:pPr>
            <a:endParaRPr/>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800100" y="388525"/>
            <a:ext cx="7543800"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cap="all" spc="300">
                <a:latin typeface="Times New Roman"/>
                <a:ea typeface="Times New Roman"/>
                <a:cs typeface="Times New Roman"/>
                <a:sym typeface="Times New Roman"/>
              </a:defRPr>
            </a:lvl1pPr>
          </a:lstStyle>
          <a:p>
            <a:r>
              <a:t>RETURN ON INVESTMENT (ROI)</a:t>
            </a:r>
          </a:p>
        </p:txBody>
      </p:sp>
      <p:sp>
        <p:nvSpPr>
          <p:cNvPr id="230" name="Shape 230"/>
          <p:cNvSpPr/>
          <p:nvPr/>
        </p:nvSpPr>
        <p:spPr>
          <a:xfrm>
            <a:off x="0" y="76138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231"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graphicFrame>
        <p:nvGraphicFramePr>
          <p:cNvPr id="232" name="Table 232"/>
          <p:cNvGraphicFramePr/>
          <p:nvPr>
            <p:extLst>
              <p:ext uri="{D42A27DB-BD31-4B8C-83A1-F6EECF244321}">
                <p14:modId xmlns:p14="http://schemas.microsoft.com/office/powerpoint/2010/main" val="4031846760"/>
              </p:ext>
            </p:extLst>
          </p:nvPr>
        </p:nvGraphicFramePr>
        <p:xfrm>
          <a:off x="1314450" y="1015305"/>
          <a:ext cx="6548087" cy="4118191"/>
        </p:xfrm>
        <a:graphic>
          <a:graphicData uri="http://schemas.openxmlformats.org/drawingml/2006/table">
            <a:tbl>
              <a:tblPr>
                <a:tableStyleId>{4C3C2611-4C71-4FC5-86AE-919BDF0F9419}</a:tableStyleId>
              </a:tblPr>
              <a:tblGrid>
                <a:gridCol w="3184347">
                  <a:extLst>
                    <a:ext uri="{9D8B030D-6E8A-4147-A177-3AD203B41FA5}">
                      <a16:colId xmlns:a16="http://schemas.microsoft.com/office/drawing/2014/main" val="20000"/>
                    </a:ext>
                  </a:extLst>
                </a:gridCol>
                <a:gridCol w="1134235">
                  <a:extLst>
                    <a:ext uri="{9D8B030D-6E8A-4147-A177-3AD203B41FA5}">
                      <a16:colId xmlns:a16="http://schemas.microsoft.com/office/drawing/2014/main" val="20001"/>
                    </a:ext>
                  </a:extLst>
                </a:gridCol>
                <a:gridCol w="1134131">
                  <a:extLst>
                    <a:ext uri="{9D8B030D-6E8A-4147-A177-3AD203B41FA5}">
                      <a16:colId xmlns:a16="http://schemas.microsoft.com/office/drawing/2014/main" val="20002"/>
                    </a:ext>
                  </a:extLst>
                </a:gridCol>
                <a:gridCol w="1095374">
                  <a:extLst>
                    <a:ext uri="{9D8B030D-6E8A-4147-A177-3AD203B41FA5}">
                      <a16:colId xmlns:a16="http://schemas.microsoft.com/office/drawing/2014/main" val="20003"/>
                    </a:ext>
                  </a:extLst>
                </a:gridCol>
              </a:tblGrid>
              <a:tr h="290035">
                <a:tc>
                  <a:txBody>
                    <a:bodyPr/>
                    <a:lstStyle/>
                    <a:p>
                      <a:pPr algn="ctr" defTabSz="457200">
                        <a:defRPr sz="1800"/>
                      </a:pPr>
                      <a:r>
                        <a:rPr sz="850" b="1">
                          <a:latin typeface="Arial"/>
                          <a:ea typeface="Arial"/>
                          <a:cs typeface="Arial"/>
                          <a:sym typeface="Arial"/>
                        </a:rPr>
                        <a:t>Conversion Explanation (Investment)</a:t>
                      </a:r>
                    </a:p>
                  </a:txBody>
                  <a:tcPr marL="31678" marR="31678" marT="31678" marB="31678" anchor="ctr" horzOverflow="overflow">
                    <a:lnL w="3175">
                      <a:solidFill>
                        <a:srgbClr val="A6A6A6"/>
                      </a:solidFill>
                    </a:lnL>
                    <a:lnR w="3175">
                      <a:solidFill>
                        <a:srgbClr val="A6A6A6"/>
                      </a:solidFill>
                    </a:lnR>
                    <a:lnT w="3175">
                      <a:solidFill>
                        <a:srgbClr val="A6A6A6"/>
                      </a:solidFill>
                    </a:lnT>
                    <a:lnB w="6350">
                      <a:solidFill>
                        <a:srgbClr val="808080"/>
                      </a:solidFill>
                    </a:lnB>
                    <a:solidFill>
                      <a:srgbClr val="D9D9D9"/>
                    </a:solidFill>
                  </a:tcPr>
                </a:tc>
                <a:tc>
                  <a:txBody>
                    <a:bodyPr/>
                    <a:lstStyle/>
                    <a:p>
                      <a:pPr algn="ctr" defTabSz="457200">
                        <a:defRPr sz="1800"/>
                      </a:pPr>
                      <a:r>
                        <a:rPr sz="850" b="1">
                          <a:latin typeface="Arial"/>
                          <a:ea typeface="Arial"/>
                          <a:cs typeface="Arial"/>
                          <a:sym typeface="Arial"/>
                        </a:rPr>
                        <a:t>$20,000</a:t>
                      </a:r>
                    </a:p>
                  </a:txBody>
                  <a:tcPr marL="31678" marR="31678" marT="31678" marB="31678" anchor="ctr" horzOverflow="overflow">
                    <a:lnL w="3175">
                      <a:solidFill>
                        <a:srgbClr val="A6A6A6"/>
                      </a:solidFill>
                    </a:lnL>
                    <a:lnR w="3175">
                      <a:solidFill>
                        <a:srgbClr val="A6A6A6"/>
                      </a:solidFill>
                    </a:lnR>
                    <a:lnT w="3175">
                      <a:solidFill>
                        <a:srgbClr val="A6A6A6"/>
                      </a:solidFill>
                    </a:lnT>
                    <a:lnB w="6350">
                      <a:solidFill>
                        <a:srgbClr val="808080"/>
                      </a:solidFill>
                    </a:lnB>
                    <a:solidFill>
                      <a:srgbClr val="D9D9D9"/>
                    </a:solidFill>
                  </a:tcPr>
                </a:tc>
                <a:tc>
                  <a:txBody>
                    <a:bodyPr/>
                    <a:lstStyle/>
                    <a:p>
                      <a:pPr algn="ctr" defTabSz="457200">
                        <a:defRPr sz="1800"/>
                      </a:pPr>
                      <a:r>
                        <a:rPr sz="850" b="1">
                          <a:latin typeface="Arial"/>
                          <a:ea typeface="Arial"/>
                          <a:cs typeface="Arial"/>
                          <a:sym typeface="Arial"/>
                        </a:rPr>
                        <a:t>$50,000</a:t>
                      </a:r>
                    </a:p>
                  </a:txBody>
                  <a:tcPr marL="31678" marR="31678" marT="31678" marB="31678" anchor="ctr" horzOverflow="overflow">
                    <a:lnL w="3175">
                      <a:solidFill>
                        <a:srgbClr val="A6A6A6"/>
                      </a:solidFill>
                    </a:lnL>
                    <a:lnR w="3175">
                      <a:solidFill>
                        <a:srgbClr val="A6A6A6"/>
                      </a:solidFill>
                    </a:lnR>
                    <a:lnT w="3175">
                      <a:solidFill>
                        <a:srgbClr val="A6A6A6"/>
                      </a:solidFill>
                    </a:lnT>
                    <a:lnB w="6350">
                      <a:solidFill>
                        <a:srgbClr val="808080"/>
                      </a:solidFill>
                    </a:lnB>
                    <a:solidFill>
                      <a:srgbClr val="D9D9D9"/>
                    </a:solidFill>
                  </a:tcPr>
                </a:tc>
                <a:tc>
                  <a:txBody>
                    <a:bodyPr/>
                    <a:lstStyle/>
                    <a:p>
                      <a:pPr algn="ctr" defTabSz="457200">
                        <a:defRPr sz="1800"/>
                      </a:pPr>
                      <a:r>
                        <a:rPr sz="850" b="1">
                          <a:latin typeface="Arial"/>
                          <a:ea typeface="Arial"/>
                          <a:cs typeface="Arial"/>
                          <a:sym typeface="Arial"/>
                        </a:rPr>
                        <a:t>$100,000</a:t>
                      </a:r>
                    </a:p>
                  </a:txBody>
                  <a:tcPr marL="31678" marR="31678" marT="31678" marB="31678" anchor="ctr" horzOverflow="overflow">
                    <a:lnL w="3175">
                      <a:solidFill>
                        <a:srgbClr val="A6A6A6"/>
                      </a:solidFill>
                    </a:lnL>
                    <a:lnR w="3175">
                      <a:solidFill>
                        <a:srgbClr val="A6A6A6"/>
                      </a:solidFill>
                    </a:lnR>
                    <a:lnT w="3175">
                      <a:solidFill>
                        <a:srgbClr val="A6A6A6"/>
                      </a:solidFill>
                    </a:lnT>
                    <a:lnB w="6350">
                      <a:solidFill>
                        <a:srgbClr val="808080"/>
                      </a:solidFill>
                    </a:lnB>
                    <a:solidFill>
                      <a:srgbClr val="D9D9D9"/>
                    </a:solidFill>
                  </a:tcPr>
                </a:tc>
                <a:extLst>
                  <a:ext uri="{0D108BD9-81ED-4DB2-BD59-A6C34878D82A}">
                    <a16:rowId xmlns:a16="http://schemas.microsoft.com/office/drawing/2014/main" val="10000"/>
                  </a:ext>
                </a:extLst>
              </a:tr>
              <a:tr h="209466">
                <a:tc>
                  <a:txBody>
                    <a:bodyPr/>
                    <a:lstStyle/>
                    <a:p>
                      <a:pPr algn="ctr" defTabSz="457200">
                        <a:defRPr sz="1800"/>
                      </a:pPr>
                      <a:r>
                        <a:rPr sz="850">
                          <a:latin typeface="Arial"/>
                          <a:ea typeface="Arial"/>
                          <a:cs typeface="Arial"/>
                          <a:sym typeface="Arial"/>
                        </a:rPr>
                        <a:t>Convertible Preferred Stock Priced at $1.00</a:t>
                      </a:r>
                    </a:p>
                  </a:txBody>
                  <a:tcPr marL="31678" marR="31678" marT="31678" marB="31678" anchor="ctr" horzOverflow="overflow">
                    <a:lnL w="6350">
                      <a:solidFill>
                        <a:srgbClr val="808080"/>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20,000</a:t>
                      </a:r>
                    </a:p>
                  </a:txBody>
                  <a:tcPr marL="31678" marR="31678" marT="31678" marB="31678" anchor="ctr" horzOverflow="overflow">
                    <a:lnL w="3175">
                      <a:solidFill>
                        <a:srgbClr val="D9D9D9"/>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50,000</a:t>
                      </a:r>
                    </a:p>
                  </a:txBody>
                  <a:tcPr marL="31678" marR="31678" marT="31678" marB="31678" anchor="ctr" horzOverflow="overflow">
                    <a:lnL w="3175">
                      <a:solidFill>
                        <a:srgbClr val="D9D9D9"/>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100,000</a:t>
                      </a:r>
                    </a:p>
                  </a:txBody>
                  <a:tcPr marL="31678" marR="31678" marT="31678" marB="31678" anchor="ctr" horzOverflow="overflow">
                    <a:lnL w="3175">
                      <a:solidFill>
                        <a:srgbClr val="D9D9D9"/>
                      </a:solidFill>
                    </a:lnL>
                    <a:lnR w="6350">
                      <a:solidFill>
                        <a:srgbClr val="808080"/>
                      </a:solidFill>
                    </a:lnR>
                    <a:lnT w="6350">
                      <a:solidFill>
                        <a:srgbClr val="808080"/>
                      </a:solidFill>
                    </a:lnT>
                    <a:lnB w="3175">
                      <a:solidFill>
                        <a:srgbClr val="D9D9D9"/>
                      </a:solidFill>
                    </a:lnB>
                  </a:tcPr>
                </a:tc>
                <a:extLst>
                  <a:ext uri="{0D108BD9-81ED-4DB2-BD59-A6C34878D82A}">
                    <a16:rowId xmlns:a16="http://schemas.microsoft.com/office/drawing/2014/main" val="10001"/>
                  </a:ext>
                </a:extLst>
              </a:tr>
              <a:tr h="209466">
                <a:tc>
                  <a:txBody>
                    <a:bodyPr/>
                    <a:lstStyle/>
                    <a:p>
                      <a:pPr algn="ctr" defTabSz="457200">
                        <a:defRPr sz="1800"/>
                      </a:pPr>
                      <a:r>
                        <a:rPr sz="850">
                          <a:latin typeface="Arial"/>
                          <a:ea typeface="Arial"/>
                          <a:cs typeface="Arial"/>
                          <a:sym typeface="Arial"/>
                        </a:rPr>
                        <a:t>Dividend at 5%/</a:t>
                      </a:r>
                      <a:r>
                        <a:rPr sz="850" err="1">
                          <a:latin typeface="Arial"/>
                          <a:ea typeface="Arial"/>
                          <a:cs typeface="Arial"/>
                          <a:sym typeface="Arial"/>
                        </a:rPr>
                        <a:t>yr</a:t>
                      </a:r>
                      <a:r>
                        <a:rPr sz="850">
                          <a:latin typeface="Arial"/>
                          <a:ea typeface="Arial"/>
                          <a:cs typeface="Arial"/>
                          <a:sym typeface="Arial"/>
                        </a:rPr>
                        <a:t> (2.5% per 6 mo.) payable in CPS</a:t>
                      </a:r>
                    </a:p>
                  </a:txBody>
                  <a:tcPr marL="31678" marR="31678" marT="31678" marB="31678" anchor="ctr" horzOverflow="overflow">
                    <a:lnL w="6350">
                      <a:solidFill>
                        <a:srgbClr val="808080"/>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500</a:t>
                      </a:r>
                    </a:p>
                  </a:txBody>
                  <a:tcPr marL="31678" marR="31678" marT="31678" marB="31678" anchor="ctr" horzOverflow="overflow">
                    <a:lnL w="3175">
                      <a:solidFill>
                        <a:srgbClr val="D9D9D9"/>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1250</a:t>
                      </a:r>
                    </a:p>
                  </a:txBody>
                  <a:tcPr marL="31678" marR="31678" marT="31678" marB="31678" anchor="ctr" horzOverflow="overflow">
                    <a:lnL w="3175">
                      <a:solidFill>
                        <a:srgbClr val="D9D9D9"/>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2500</a:t>
                      </a:r>
                    </a:p>
                  </a:txBody>
                  <a:tcPr marL="31678" marR="31678" marT="31678" marB="31678" anchor="ctr" horzOverflow="overflow">
                    <a:lnL w="3175">
                      <a:solidFill>
                        <a:srgbClr val="D9D9D9"/>
                      </a:solidFill>
                    </a:lnL>
                    <a:lnR w="6350">
                      <a:solidFill>
                        <a:srgbClr val="808080"/>
                      </a:solidFill>
                    </a:lnR>
                    <a:lnT w="3175">
                      <a:solidFill>
                        <a:srgbClr val="D9D9D9"/>
                      </a:solidFill>
                    </a:lnT>
                    <a:lnB w="3175">
                      <a:solidFill>
                        <a:srgbClr val="D9D9D9"/>
                      </a:solidFill>
                    </a:lnB>
                  </a:tcPr>
                </a:tc>
                <a:extLst>
                  <a:ext uri="{0D108BD9-81ED-4DB2-BD59-A6C34878D82A}">
                    <a16:rowId xmlns:a16="http://schemas.microsoft.com/office/drawing/2014/main" val="10002"/>
                  </a:ext>
                </a:extLst>
              </a:tr>
              <a:tr h="209466">
                <a:tc>
                  <a:txBody>
                    <a:bodyPr/>
                    <a:lstStyle/>
                    <a:p>
                      <a:pPr algn="ctr" defTabSz="457200">
                        <a:defRPr sz="1800"/>
                      </a:pPr>
                      <a:r>
                        <a:rPr sz="850">
                          <a:latin typeface="Arial"/>
                          <a:ea typeface="Arial"/>
                          <a:cs typeface="Arial"/>
                          <a:sym typeface="Arial"/>
                        </a:rPr>
                        <a:t>Total Convertible Preferred Stock after 6 months</a:t>
                      </a:r>
                    </a:p>
                  </a:txBody>
                  <a:tcPr marL="31678" marR="31678" marT="31678" marB="31678" anchor="ctr" horzOverflow="overflow">
                    <a:lnL w="6350">
                      <a:solidFill>
                        <a:srgbClr val="808080"/>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20,500 CPS</a:t>
                      </a:r>
                    </a:p>
                  </a:txBody>
                  <a:tcPr marL="31678" marR="31678" marT="31678" marB="31678" anchor="ctr" horzOverflow="overflow">
                    <a:lnL w="3175">
                      <a:solidFill>
                        <a:srgbClr val="D9D9D9"/>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51,250 CPS</a:t>
                      </a:r>
                    </a:p>
                  </a:txBody>
                  <a:tcPr marL="31678" marR="31678" marT="31678" marB="31678" anchor="ctr" horzOverflow="overflow">
                    <a:lnL w="3175">
                      <a:solidFill>
                        <a:srgbClr val="D9D9D9"/>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102,500 CPS</a:t>
                      </a:r>
                    </a:p>
                  </a:txBody>
                  <a:tcPr marL="31678" marR="31678" marT="31678" marB="31678" anchor="ctr" horzOverflow="overflow">
                    <a:lnL w="3175">
                      <a:solidFill>
                        <a:srgbClr val="D9D9D9"/>
                      </a:solidFill>
                    </a:lnL>
                    <a:lnR w="6350">
                      <a:solidFill>
                        <a:srgbClr val="808080"/>
                      </a:solidFill>
                    </a:lnR>
                    <a:lnT w="3175">
                      <a:solidFill>
                        <a:srgbClr val="D9D9D9"/>
                      </a:solidFill>
                    </a:lnT>
                    <a:lnB w="6350">
                      <a:solidFill>
                        <a:srgbClr val="808080"/>
                      </a:solidFill>
                    </a:lnB>
                  </a:tcPr>
                </a:tc>
                <a:extLst>
                  <a:ext uri="{0D108BD9-81ED-4DB2-BD59-A6C34878D82A}">
                    <a16:rowId xmlns:a16="http://schemas.microsoft.com/office/drawing/2014/main" val="10003"/>
                  </a:ext>
                </a:extLst>
              </a:tr>
              <a:tr h="569159">
                <a:tc>
                  <a:txBody>
                    <a:bodyPr/>
                    <a:lstStyle/>
                    <a:p>
                      <a:pPr algn="ctr" defTabSz="457200">
                        <a:defRPr sz="700" b="1">
                          <a:latin typeface="Arial"/>
                          <a:ea typeface="Arial"/>
                          <a:cs typeface="Arial"/>
                          <a:sym typeface="Arial"/>
                        </a:defRPr>
                      </a:pPr>
                      <a:r>
                        <a:rPr sz="850"/>
                        <a:t>Common Stock trading at 20c</a:t>
                      </a:r>
                      <a:endParaRPr sz="850" cap="all"/>
                    </a:p>
                    <a:p>
                      <a:pPr algn="ctr" defTabSz="457200">
                        <a:defRPr sz="700">
                          <a:latin typeface="Arial"/>
                          <a:ea typeface="Arial"/>
                          <a:cs typeface="Arial"/>
                          <a:sym typeface="Arial"/>
                        </a:defRPr>
                      </a:pPr>
                      <a:r>
                        <a:rPr sz="850"/>
                        <a:t>Conversion to Common Stock after 6 months at 18c (10% discount)</a:t>
                      </a:r>
                      <a:endParaRPr sz="850" cap="all"/>
                    </a:p>
                    <a:p>
                      <a:pPr algn="ctr" defTabSz="457200">
                        <a:defRPr sz="700">
                          <a:latin typeface="Arial"/>
                          <a:ea typeface="Arial"/>
                          <a:cs typeface="Arial"/>
                          <a:sym typeface="Arial"/>
                        </a:defRPr>
                      </a:pPr>
                      <a:r>
                        <a:rPr sz="850"/>
                        <a:t>(20,500/18c) = 113,889 Common</a:t>
                      </a:r>
                    </a:p>
                  </a:txBody>
                  <a:tcPr marL="31678" marR="31678" marT="31678" marB="31678" anchor="ctr" horzOverflow="overflow">
                    <a:lnL w="6350">
                      <a:solidFill>
                        <a:srgbClr val="808080"/>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113,889 common shares</a:t>
                      </a:r>
                    </a:p>
                  </a:txBody>
                  <a:tcPr marL="31678" marR="31678" marT="31678" marB="31678" anchor="ctr" horzOverflow="overflow">
                    <a:lnL w="3175">
                      <a:solidFill>
                        <a:srgbClr val="D9D9D9"/>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lang="en-US" sz="850">
                          <a:latin typeface="Arial"/>
                          <a:ea typeface="Arial"/>
                          <a:cs typeface="Arial"/>
                          <a:sym typeface="Arial"/>
                        </a:rPr>
                        <a:t>285,722 common</a:t>
                      </a:r>
                    </a:p>
                    <a:p>
                      <a:pPr algn="ctr" defTabSz="457200">
                        <a:defRPr sz="1800"/>
                      </a:pPr>
                      <a:r>
                        <a:rPr lang="en-US" sz="850">
                          <a:latin typeface="Arial"/>
                          <a:ea typeface="Arial"/>
                          <a:cs typeface="Arial"/>
                          <a:sym typeface="Arial"/>
                        </a:rPr>
                        <a:t>shares     </a:t>
                      </a:r>
                      <a:endParaRPr sz="850">
                        <a:latin typeface="Arial"/>
                        <a:ea typeface="Arial"/>
                        <a:cs typeface="Arial"/>
                        <a:sym typeface="Arial"/>
                      </a:endParaRPr>
                    </a:p>
                  </a:txBody>
                  <a:tcPr marL="31678" marR="31678" marT="31678" marB="31678" anchor="ctr" horzOverflow="overflow">
                    <a:lnL w="3175">
                      <a:solidFill>
                        <a:srgbClr val="D9D9D9"/>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102,500 common shares</a:t>
                      </a:r>
                    </a:p>
                  </a:txBody>
                  <a:tcPr marL="31678" marR="31678" marT="31678" marB="31678" anchor="ctr" horzOverflow="overflow">
                    <a:lnL w="3175">
                      <a:solidFill>
                        <a:srgbClr val="D9D9D9"/>
                      </a:solidFill>
                    </a:lnL>
                    <a:lnR w="6350">
                      <a:solidFill>
                        <a:srgbClr val="808080"/>
                      </a:solidFill>
                    </a:lnR>
                    <a:lnT w="6350">
                      <a:solidFill>
                        <a:srgbClr val="808080"/>
                      </a:solidFill>
                    </a:lnT>
                    <a:lnB w="3175">
                      <a:solidFill>
                        <a:srgbClr val="D9D9D9"/>
                      </a:solidFill>
                    </a:lnB>
                  </a:tcPr>
                </a:tc>
                <a:extLst>
                  <a:ext uri="{0D108BD9-81ED-4DB2-BD59-A6C34878D82A}">
                    <a16:rowId xmlns:a16="http://schemas.microsoft.com/office/drawing/2014/main" val="10004"/>
                  </a:ext>
                </a:extLst>
              </a:tr>
              <a:tr h="188797">
                <a:tc>
                  <a:txBody>
                    <a:bodyPr/>
                    <a:lstStyle/>
                    <a:p>
                      <a:pPr algn="ctr" defTabSz="457200">
                        <a:defRPr sz="700">
                          <a:latin typeface="Arial"/>
                          <a:ea typeface="Arial"/>
                          <a:cs typeface="Arial"/>
                          <a:sym typeface="Arial"/>
                        </a:defRPr>
                      </a:pPr>
                      <a:r>
                        <a:rPr sz="850"/>
                        <a:t>Profit 113,889 x 20c = $22,778 less original $20,000</a:t>
                      </a:r>
                    </a:p>
                  </a:txBody>
                  <a:tcPr marL="31678" marR="31678" marT="31678" marB="31678" anchor="ctr" horzOverflow="overflow">
                    <a:lnL w="6350">
                      <a:solidFill>
                        <a:srgbClr val="808080"/>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$2,778</a:t>
                      </a:r>
                    </a:p>
                  </a:txBody>
                  <a:tcPr marL="31678" marR="31678" marT="31678" marB="31678" anchor="ctr" horzOverflow="overflow">
                    <a:lnL w="3175">
                      <a:solidFill>
                        <a:srgbClr val="D9D9D9"/>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$6,944</a:t>
                      </a:r>
                    </a:p>
                  </a:txBody>
                  <a:tcPr marL="31678" marR="31678" marT="31678" marB="31678" anchor="ctr" horzOverflow="overflow">
                    <a:lnL w="3175">
                      <a:solidFill>
                        <a:srgbClr val="D9D9D9"/>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$13,888</a:t>
                      </a:r>
                    </a:p>
                  </a:txBody>
                  <a:tcPr marL="31678" marR="31678" marT="31678" marB="31678" anchor="ctr" horzOverflow="overflow">
                    <a:lnL w="3175">
                      <a:solidFill>
                        <a:srgbClr val="D9D9D9"/>
                      </a:solidFill>
                    </a:lnL>
                    <a:lnR w="6350">
                      <a:solidFill>
                        <a:srgbClr val="808080"/>
                      </a:solidFill>
                    </a:lnR>
                    <a:lnT w="3175">
                      <a:solidFill>
                        <a:srgbClr val="D9D9D9"/>
                      </a:solidFill>
                    </a:lnT>
                    <a:lnB w="3175">
                      <a:solidFill>
                        <a:srgbClr val="D9D9D9"/>
                      </a:solidFill>
                    </a:lnB>
                  </a:tcPr>
                </a:tc>
                <a:extLst>
                  <a:ext uri="{0D108BD9-81ED-4DB2-BD59-A6C34878D82A}">
                    <a16:rowId xmlns:a16="http://schemas.microsoft.com/office/drawing/2014/main" val="10005"/>
                  </a:ext>
                </a:extLst>
              </a:tr>
              <a:tr h="188797">
                <a:tc>
                  <a:txBody>
                    <a:bodyPr/>
                    <a:lstStyle/>
                    <a:p>
                      <a:pPr algn="ctr" defTabSz="457200">
                        <a:defRPr sz="700">
                          <a:latin typeface="Arial"/>
                          <a:ea typeface="Arial"/>
                          <a:cs typeface="Arial"/>
                          <a:sym typeface="Arial"/>
                        </a:defRPr>
                      </a:pPr>
                      <a:r>
                        <a:rPr sz="850"/>
                        <a:t>6 Month ROI</a:t>
                      </a:r>
                    </a:p>
                  </a:txBody>
                  <a:tcPr marL="31678" marR="31678" marT="31678" marB="31678" anchor="ctr" horzOverflow="overflow">
                    <a:lnL w="6350">
                      <a:solidFill>
                        <a:srgbClr val="808080"/>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13.89%</a:t>
                      </a:r>
                    </a:p>
                  </a:txBody>
                  <a:tcPr marL="31678" marR="31678" marT="31678" marB="31678" anchor="ctr" horzOverflow="overflow">
                    <a:lnL w="3175">
                      <a:solidFill>
                        <a:srgbClr val="D9D9D9"/>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13.89%</a:t>
                      </a:r>
                    </a:p>
                  </a:txBody>
                  <a:tcPr marL="31678" marR="31678" marT="31678" marB="31678" anchor="ctr" horzOverflow="overflow">
                    <a:lnL w="3175">
                      <a:solidFill>
                        <a:srgbClr val="D9D9D9"/>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13.89%</a:t>
                      </a:r>
                    </a:p>
                  </a:txBody>
                  <a:tcPr marL="31678" marR="31678" marT="31678" marB="31678" anchor="ctr" horzOverflow="overflow">
                    <a:lnL w="3175">
                      <a:solidFill>
                        <a:srgbClr val="D9D9D9"/>
                      </a:solidFill>
                    </a:lnL>
                    <a:lnR w="6350">
                      <a:solidFill>
                        <a:srgbClr val="808080"/>
                      </a:solidFill>
                    </a:lnR>
                    <a:lnT w="3175">
                      <a:solidFill>
                        <a:srgbClr val="D9D9D9"/>
                      </a:solidFill>
                    </a:lnT>
                    <a:lnB w="6350">
                      <a:solidFill>
                        <a:srgbClr val="808080"/>
                      </a:solidFill>
                    </a:lnB>
                  </a:tcPr>
                </a:tc>
                <a:extLst>
                  <a:ext uri="{0D108BD9-81ED-4DB2-BD59-A6C34878D82A}">
                    <a16:rowId xmlns:a16="http://schemas.microsoft.com/office/drawing/2014/main" val="10006"/>
                  </a:ext>
                </a:extLst>
              </a:tr>
              <a:tr h="569159">
                <a:tc>
                  <a:txBody>
                    <a:bodyPr/>
                    <a:lstStyle/>
                    <a:p>
                      <a:pPr algn="ctr" defTabSz="457200">
                        <a:defRPr sz="700" b="1">
                          <a:latin typeface="Arial"/>
                          <a:ea typeface="Arial"/>
                          <a:cs typeface="Arial"/>
                          <a:sym typeface="Arial"/>
                        </a:defRPr>
                      </a:pPr>
                      <a:r>
                        <a:rPr sz="850"/>
                        <a:t>Common Stock trading at 60c</a:t>
                      </a:r>
                    </a:p>
                    <a:p>
                      <a:pPr algn="ctr" defTabSz="457200">
                        <a:defRPr sz="700">
                          <a:latin typeface="Arial"/>
                          <a:ea typeface="Arial"/>
                          <a:cs typeface="Arial"/>
                          <a:sym typeface="Arial"/>
                        </a:defRPr>
                      </a:pPr>
                      <a:r>
                        <a:rPr sz="850"/>
                        <a:t>Conversion to Common Stock after 6 months at 50c (lesser of 50c or 54c)</a:t>
                      </a:r>
                    </a:p>
                    <a:p>
                      <a:pPr algn="ctr" defTabSz="457200">
                        <a:defRPr sz="700">
                          <a:latin typeface="Arial"/>
                          <a:ea typeface="Arial"/>
                          <a:cs typeface="Arial"/>
                          <a:sym typeface="Arial"/>
                        </a:defRPr>
                      </a:pPr>
                      <a:r>
                        <a:rPr sz="850"/>
                        <a:t>(20,500/50c) = 41,000 Common</a:t>
                      </a:r>
                    </a:p>
                  </a:txBody>
                  <a:tcPr marL="31678" marR="31678" marT="31678" marB="31678" anchor="ctr" horzOverflow="overflow">
                    <a:lnL w="6350">
                      <a:solidFill>
                        <a:srgbClr val="808080"/>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41,000 common</a:t>
                      </a:r>
                      <a:r>
                        <a:rPr lang="en-US" sz="850">
                          <a:latin typeface="Arial"/>
                          <a:ea typeface="Arial"/>
                          <a:cs typeface="Arial"/>
                          <a:sym typeface="Arial"/>
                        </a:rPr>
                        <a:t> </a:t>
                      </a:r>
                    </a:p>
                    <a:p>
                      <a:pPr algn="ctr" defTabSz="457200">
                        <a:defRPr sz="1800"/>
                      </a:pPr>
                      <a:r>
                        <a:rPr sz="850">
                          <a:latin typeface="Arial"/>
                          <a:ea typeface="Arial"/>
                          <a:cs typeface="Arial"/>
                          <a:sym typeface="Arial"/>
                        </a:rPr>
                        <a:t>shares</a:t>
                      </a:r>
                    </a:p>
                  </a:txBody>
                  <a:tcPr marL="31678" marR="31678" marT="31678" marB="31678" anchor="ctr" horzOverflow="overflow">
                    <a:lnL w="3175">
                      <a:solidFill>
                        <a:srgbClr val="D9D9D9"/>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102,500 common shares</a:t>
                      </a:r>
                    </a:p>
                  </a:txBody>
                  <a:tcPr marL="31678" marR="31678" marT="31678" marB="31678" anchor="ctr" horzOverflow="overflow">
                    <a:lnL w="3175">
                      <a:solidFill>
                        <a:srgbClr val="D9D9D9"/>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205,000 common shares</a:t>
                      </a:r>
                    </a:p>
                  </a:txBody>
                  <a:tcPr marL="31678" marR="31678" marT="31678" marB="31678" anchor="ctr" horzOverflow="overflow">
                    <a:lnL w="3175">
                      <a:solidFill>
                        <a:srgbClr val="D9D9D9"/>
                      </a:solidFill>
                    </a:lnL>
                    <a:lnR w="6350">
                      <a:solidFill>
                        <a:srgbClr val="808080"/>
                      </a:solidFill>
                    </a:lnR>
                    <a:lnT w="6350">
                      <a:solidFill>
                        <a:srgbClr val="808080"/>
                      </a:solidFill>
                    </a:lnT>
                    <a:lnB w="3175">
                      <a:solidFill>
                        <a:srgbClr val="D9D9D9"/>
                      </a:solidFill>
                    </a:lnB>
                  </a:tcPr>
                </a:tc>
                <a:extLst>
                  <a:ext uri="{0D108BD9-81ED-4DB2-BD59-A6C34878D82A}">
                    <a16:rowId xmlns:a16="http://schemas.microsoft.com/office/drawing/2014/main" val="10007"/>
                  </a:ext>
                </a:extLst>
              </a:tr>
              <a:tr h="188797">
                <a:tc>
                  <a:txBody>
                    <a:bodyPr/>
                    <a:lstStyle/>
                    <a:p>
                      <a:pPr algn="ctr" defTabSz="457200">
                        <a:defRPr sz="700">
                          <a:latin typeface="Arial"/>
                          <a:ea typeface="Arial"/>
                          <a:cs typeface="Arial"/>
                          <a:sym typeface="Arial"/>
                        </a:defRPr>
                      </a:pPr>
                      <a:r>
                        <a:rPr sz="850"/>
                        <a:t>Profit   41,000 x $0.60 = $24,600 less original $20,000</a:t>
                      </a:r>
                    </a:p>
                  </a:txBody>
                  <a:tcPr marL="31678" marR="31678" marT="31678" marB="31678" anchor="ctr" horzOverflow="overflow">
                    <a:lnL w="6350">
                      <a:solidFill>
                        <a:srgbClr val="808080"/>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$4,600</a:t>
                      </a:r>
                    </a:p>
                  </a:txBody>
                  <a:tcPr marL="31678" marR="31678" marT="31678" marB="31678" anchor="ctr" horzOverflow="overflow">
                    <a:lnL w="3175">
                      <a:solidFill>
                        <a:srgbClr val="D9D9D9"/>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$11,500</a:t>
                      </a:r>
                    </a:p>
                  </a:txBody>
                  <a:tcPr marL="31678" marR="31678" marT="31678" marB="31678" anchor="ctr" horzOverflow="overflow">
                    <a:lnL w="3175">
                      <a:solidFill>
                        <a:srgbClr val="D9D9D9"/>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$23,000</a:t>
                      </a:r>
                    </a:p>
                  </a:txBody>
                  <a:tcPr marL="31678" marR="31678" marT="31678" marB="31678" anchor="ctr" horzOverflow="overflow">
                    <a:lnL w="3175">
                      <a:solidFill>
                        <a:srgbClr val="D9D9D9"/>
                      </a:solidFill>
                    </a:lnL>
                    <a:lnR w="6350">
                      <a:solidFill>
                        <a:srgbClr val="808080"/>
                      </a:solidFill>
                    </a:lnR>
                    <a:lnT w="3175">
                      <a:solidFill>
                        <a:srgbClr val="D9D9D9"/>
                      </a:solidFill>
                    </a:lnT>
                    <a:lnB w="3175">
                      <a:solidFill>
                        <a:srgbClr val="D9D9D9"/>
                      </a:solidFill>
                    </a:lnB>
                  </a:tcPr>
                </a:tc>
                <a:extLst>
                  <a:ext uri="{0D108BD9-81ED-4DB2-BD59-A6C34878D82A}">
                    <a16:rowId xmlns:a16="http://schemas.microsoft.com/office/drawing/2014/main" val="10008"/>
                  </a:ext>
                </a:extLst>
              </a:tr>
              <a:tr h="188797">
                <a:tc>
                  <a:txBody>
                    <a:bodyPr/>
                    <a:lstStyle/>
                    <a:p>
                      <a:pPr algn="ctr" defTabSz="457200">
                        <a:defRPr sz="700">
                          <a:latin typeface="Arial"/>
                          <a:ea typeface="Arial"/>
                          <a:cs typeface="Arial"/>
                          <a:sym typeface="Arial"/>
                        </a:defRPr>
                      </a:pPr>
                      <a:r>
                        <a:rPr sz="850"/>
                        <a:t>6 Month ROI</a:t>
                      </a:r>
                    </a:p>
                  </a:txBody>
                  <a:tcPr marL="31678" marR="31678" marT="31678" marB="31678" anchor="ctr" horzOverflow="overflow">
                    <a:lnL w="6350">
                      <a:solidFill>
                        <a:srgbClr val="808080"/>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23%</a:t>
                      </a:r>
                    </a:p>
                  </a:txBody>
                  <a:tcPr marL="31678" marR="31678" marT="31678" marB="31678" anchor="ctr" horzOverflow="overflow">
                    <a:lnL w="3175">
                      <a:solidFill>
                        <a:srgbClr val="D9D9D9"/>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23%</a:t>
                      </a:r>
                    </a:p>
                  </a:txBody>
                  <a:tcPr marL="31678" marR="31678" marT="31678" marB="31678" anchor="ctr" horzOverflow="overflow">
                    <a:lnL w="3175">
                      <a:solidFill>
                        <a:srgbClr val="D9D9D9"/>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23%</a:t>
                      </a:r>
                    </a:p>
                  </a:txBody>
                  <a:tcPr marL="31678" marR="31678" marT="31678" marB="31678" anchor="ctr" horzOverflow="overflow">
                    <a:lnL w="3175">
                      <a:solidFill>
                        <a:srgbClr val="D9D9D9"/>
                      </a:solidFill>
                    </a:lnL>
                    <a:lnR w="6350">
                      <a:solidFill>
                        <a:srgbClr val="808080"/>
                      </a:solidFill>
                    </a:lnR>
                    <a:lnT w="3175">
                      <a:solidFill>
                        <a:srgbClr val="D9D9D9"/>
                      </a:solidFill>
                    </a:lnT>
                    <a:lnB w="6350">
                      <a:solidFill>
                        <a:srgbClr val="808080"/>
                      </a:solidFill>
                    </a:lnB>
                  </a:tcPr>
                </a:tc>
                <a:extLst>
                  <a:ext uri="{0D108BD9-81ED-4DB2-BD59-A6C34878D82A}">
                    <a16:rowId xmlns:a16="http://schemas.microsoft.com/office/drawing/2014/main" val="10009"/>
                  </a:ext>
                </a:extLst>
              </a:tr>
              <a:tr h="569159">
                <a:tc>
                  <a:txBody>
                    <a:bodyPr/>
                    <a:lstStyle/>
                    <a:p>
                      <a:pPr algn="ctr" defTabSz="457200">
                        <a:defRPr sz="700" b="1">
                          <a:latin typeface="Arial"/>
                          <a:ea typeface="Arial"/>
                          <a:cs typeface="Arial"/>
                          <a:sym typeface="Arial"/>
                        </a:defRPr>
                      </a:pPr>
                      <a:r>
                        <a:rPr sz="850"/>
                        <a:t>Common Stock trading at $1.00</a:t>
                      </a:r>
                    </a:p>
                    <a:p>
                      <a:pPr algn="ctr" defTabSz="457200">
                        <a:defRPr sz="700">
                          <a:latin typeface="Arial"/>
                          <a:ea typeface="Arial"/>
                          <a:cs typeface="Arial"/>
                          <a:sym typeface="Arial"/>
                        </a:defRPr>
                      </a:pPr>
                      <a:r>
                        <a:rPr sz="850"/>
                        <a:t>Conversion to Common Stock after 6 months at 50c (lesser of 50c or 90c)        </a:t>
                      </a:r>
                    </a:p>
                    <a:p>
                      <a:pPr algn="ctr" defTabSz="457200">
                        <a:defRPr sz="700">
                          <a:latin typeface="Arial"/>
                          <a:ea typeface="Arial"/>
                          <a:cs typeface="Arial"/>
                          <a:sym typeface="Arial"/>
                        </a:defRPr>
                      </a:pPr>
                      <a:r>
                        <a:rPr sz="850"/>
                        <a:t>(20,500/50c) = 41,000 Common</a:t>
                      </a:r>
                    </a:p>
                  </a:txBody>
                  <a:tcPr marL="31678" marR="31678" marT="31678" marB="31678" anchor="ctr" horzOverflow="overflow">
                    <a:lnL w="6350">
                      <a:solidFill>
                        <a:srgbClr val="808080"/>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41,000 common</a:t>
                      </a:r>
                      <a:r>
                        <a:rPr lang="en-US" sz="850">
                          <a:latin typeface="Arial"/>
                          <a:ea typeface="Arial"/>
                          <a:cs typeface="Arial"/>
                          <a:sym typeface="Arial"/>
                        </a:rPr>
                        <a:t> </a:t>
                      </a:r>
                    </a:p>
                    <a:p>
                      <a:pPr algn="ctr" defTabSz="457200">
                        <a:defRPr sz="1800"/>
                      </a:pPr>
                      <a:r>
                        <a:rPr sz="850">
                          <a:latin typeface="Arial"/>
                          <a:ea typeface="Arial"/>
                          <a:cs typeface="Arial"/>
                          <a:sym typeface="Arial"/>
                        </a:rPr>
                        <a:t>shares</a:t>
                      </a:r>
                    </a:p>
                  </a:txBody>
                  <a:tcPr marL="31678" marR="31678" marT="31678" marB="31678" anchor="ctr" horzOverflow="overflow">
                    <a:lnL w="3175">
                      <a:solidFill>
                        <a:srgbClr val="D9D9D9"/>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102,500 common shares</a:t>
                      </a:r>
                    </a:p>
                  </a:txBody>
                  <a:tcPr marL="31678" marR="31678" marT="31678" marB="31678" anchor="ctr" horzOverflow="overflow">
                    <a:lnL w="3175">
                      <a:solidFill>
                        <a:srgbClr val="D9D9D9"/>
                      </a:solidFill>
                    </a:lnL>
                    <a:lnR w="3175">
                      <a:solidFill>
                        <a:srgbClr val="D9D9D9"/>
                      </a:solidFill>
                    </a:lnR>
                    <a:lnT w="6350">
                      <a:solidFill>
                        <a:srgbClr val="808080"/>
                      </a:solidFill>
                    </a:lnT>
                    <a:lnB w="3175">
                      <a:solidFill>
                        <a:srgbClr val="D9D9D9"/>
                      </a:solidFill>
                    </a:lnB>
                  </a:tcPr>
                </a:tc>
                <a:tc>
                  <a:txBody>
                    <a:bodyPr/>
                    <a:lstStyle/>
                    <a:p>
                      <a:pPr algn="ctr" defTabSz="457200">
                        <a:defRPr sz="1800"/>
                      </a:pPr>
                      <a:r>
                        <a:rPr sz="850">
                          <a:latin typeface="Arial"/>
                          <a:ea typeface="Arial"/>
                          <a:cs typeface="Arial"/>
                          <a:sym typeface="Arial"/>
                        </a:rPr>
                        <a:t>205,000 common shares</a:t>
                      </a:r>
                    </a:p>
                  </a:txBody>
                  <a:tcPr marL="31678" marR="31678" marT="31678" marB="31678" anchor="ctr" horzOverflow="overflow">
                    <a:lnL w="3175">
                      <a:solidFill>
                        <a:srgbClr val="D9D9D9"/>
                      </a:solidFill>
                    </a:lnL>
                    <a:lnR w="6350">
                      <a:solidFill>
                        <a:srgbClr val="808080"/>
                      </a:solidFill>
                    </a:lnR>
                    <a:lnT w="6350">
                      <a:solidFill>
                        <a:srgbClr val="808080"/>
                      </a:solidFill>
                    </a:lnT>
                    <a:lnB w="3175">
                      <a:solidFill>
                        <a:srgbClr val="D9D9D9"/>
                      </a:solidFill>
                    </a:lnB>
                  </a:tcPr>
                </a:tc>
                <a:extLst>
                  <a:ext uri="{0D108BD9-81ED-4DB2-BD59-A6C34878D82A}">
                    <a16:rowId xmlns:a16="http://schemas.microsoft.com/office/drawing/2014/main" val="10010"/>
                  </a:ext>
                </a:extLst>
              </a:tr>
              <a:tr h="188797">
                <a:tc>
                  <a:txBody>
                    <a:bodyPr/>
                    <a:lstStyle/>
                    <a:p>
                      <a:pPr algn="ctr" defTabSz="457200">
                        <a:defRPr sz="700">
                          <a:latin typeface="Arial"/>
                          <a:ea typeface="Arial"/>
                          <a:cs typeface="Arial"/>
                          <a:sym typeface="Arial"/>
                        </a:defRPr>
                      </a:pPr>
                      <a:r>
                        <a:rPr sz="850"/>
                        <a:t>Profit  41,000 x $1.00 = $41,000 less original $20,000</a:t>
                      </a:r>
                    </a:p>
                  </a:txBody>
                  <a:tcPr marL="31678" marR="31678" marT="31678" marB="31678" anchor="ctr" horzOverflow="overflow">
                    <a:lnL w="6350">
                      <a:solidFill>
                        <a:srgbClr val="808080"/>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$21,000</a:t>
                      </a:r>
                    </a:p>
                  </a:txBody>
                  <a:tcPr marL="31678" marR="31678" marT="31678" marB="31678" anchor="ctr" horzOverflow="overflow">
                    <a:lnL w="3175">
                      <a:solidFill>
                        <a:srgbClr val="D9D9D9"/>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$52,500</a:t>
                      </a:r>
                    </a:p>
                  </a:txBody>
                  <a:tcPr marL="31678" marR="31678" marT="31678" marB="31678" anchor="ctr" horzOverflow="overflow">
                    <a:lnL w="3175">
                      <a:solidFill>
                        <a:srgbClr val="D9D9D9"/>
                      </a:solidFill>
                    </a:lnL>
                    <a:lnR w="3175">
                      <a:solidFill>
                        <a:srgbClr val="D9D9D9"/>
                      </a:solidFill>
                    </a:lnR>
                    <a:lnT w="3175">
                      <a:solidFill>
                        <a:srgbClr val="D9D9D9"/>
                      </a:solidFill>
                    </a:lnT>
                    <a:lnB w="3175">
                      <a:solidFill>
                        <a:srgbClr val="D9D9D9"/>
                      </a:solidFill>
                    </a:lnB>
                  </a:tcPr>
                </a:tc>
                <a:tc>
                  <a:txBody>
                    <a:bodyPr/>
                    <a:lstStyle/>
                    <a:p>
                      <a:pPr algn="ctr" defTabSz="457200">
                        <a:defRPr sz="1800"/>
                      </a:pPr>
                      <a:r>
                        <a:rPr sz="850">
                          <a:latin typeface="Arial"/>
                          <a:ea typeface="Arial"/>
                          <a:cs typeface="Arial"/>
                          <a:sym typeface="Arial"/>
                        </a:rPr>
                        <a:t>$105,000</a:t>
                      </a:r>
                    </a:p>
                  </a:txBody>
                  <a:tcPr marL="31678" marR="31678" marT="31678" marB="31678" anchor="ctr" horzOverflow="overflow">
                    <a:lnL w="3175">
                      <a:solidFill>
                        <a:srgbClr val="D9D9D9"/>
                      </a:solidFill>
                    </a:lnL>
                    <a:lnR w="6350">
                      <a:solidFill>
                        <a:srgbClr val="808080"/>
                      </a:solidFill>
                    </a:lnR>
                    <a:lnT w="3175">
                      <a:solidFill>
                        <a:srgbClr val="D9D9D9"/>
                      </a:solidFill>
                    </a:lnT>
                    <a:lnB w="3175">
                      <a:solidFill>
                        <a:srgbClr val="D9D9D9"/>
                      </a:solidFill>
                    </a:lnB>
                  </a:tcPr>
                </a:tc>
                <a:extLst>
                  <a:ext uri="{0D108BD9-81ED-4DB2-BD59-A6C34878D82A}">
                    <a16:rowId xmlns:a16="http://schemas.microsoft.com/office/drawing/2014/main" val="10011"/>
                  </a:ext>
                </a:extLst>
              </a:tr>
              <a:tr h="188797">
                <a:tc>
                  <a:txBody>
                    <a:bodyPr/>
                    <a:lstStyle/>
                    <a:p>
                      <a:pPr algn="ctr" defTabSz="457200">
                        <a:defRPr sz="700">
                          <a:latin typeface="Arial"/>
                          <a:ea typeface="Arial"/>
                          <a:cs typeface="Arial"/>
                          <a:sym typeface="Arial"/>
                        </a:defRPr>
                      </a:pPr>
                      <a:r>
                        <a:rPr sz="850"/>
                        <a:t>6 Month ROI</a:t>
                      </a:r>
                    </a:p>
                  </a:txBody>
                  <a:tcPr marL="31678" marR="31678" marT="31678" marB="31678" anchor="ctr" horzOverflow="overflow">
                    <a:lnL w="6350">
                      <a:solidFill>
                        <a:srgbClr val="808080"/>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105%</a:t>
                      </a:r>
                    </a:p>
                  </a:txBody>
                  <a:tcPr marL="31678" marR="31678" marT="31678" marB="31678" anchor="ctr" horzOverflow="overflow">
                    <a:lnL w="3175">
                      <a:solidFill>
                        <a:srgbClr val="D9D9D9"/>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105%</a:t>
                      </a:r>
                    </a:p>
                  </a:txBody>
                  <a:tcPr marL="31678" marR="31678" marT="31678" marB="31678" anchor="ctr" horzOverflow="overflow">
                    <a:lnL w="3175">
                      <a:solidFill>
                        <a:srgbClr val="D9D9D9"/>
                      </a:solidFill>
                    </a:lnL>
                    <a:lnR w="3175">
                      <a:solidFill>
                        <a:srgbClr val="D9D9D9"/>
                      </a:solidFill>
                    </a:lnR>
                    <a:lnT w="3175">
                      <a:solidFill>
                        <a:srgbClr val="D9D9D9"/>
                      </a:solidFill>
                    </a:lnT>
                    <a:lnB w="6350">
                      <a:solidFill>
                        <a:srgbClr val="808080"/>
                      </a:solidFill>
                    </a:lnB>
                  </a:tcPr>
                </a:tc>
                <a:tc>
                  <a:txBody>
                    <a:bodyPr/>
                    <a:lstStyle/>
                    <a:p>
                      <a:pPr algn="ctr" defTabSz="457200">
                        <a:defRPr sz="1800"/>
                      </a:pPr>
                      <a:r>
                        <a:rPr sz="850">
                          <a:latin typeface="Arial"/>
                          <a:ea typeface="Arial"/>
                          <a:cs typeface="Arial"/>
                          <a:sym typeface="Arial"/>
                        </a:rPr>
                        <a:t>105%</a:t>
                      </a:r>
                    </a:p>
                  </a:txBody>
                  <a:tcPr marL="31678" marR="31678" marT="31678" marB="31678" anchor="ctr" horzOverflow="overflow">
                    <a:lnL w="3175">
                      <a:solidFill>
                        <a:srgbClr val="D9D9D9"/>
                      </a:solidFill>
                    </a:lnL>
                    <a:lnR w="6350">
                      <a:solidFill>
                        <a:srgbClr val="808080"/>
                      </a:solidFill>
                    </a:lnR>
                    <a:lnT w="3175">
                      <a:solidFill>
                        <a:srgbClr val="D9D9D9"/>
                      </a:solidFill>
                    </a:lnT>
                    <a:lnB w="6350">
                      <a:solidFill>
                        <a:srgbClr val="808080"/>
                      </a:solidFill>
                    </a:lnB>
                  </a:tcPr>
                </a:tc>
                <a:extLst>
                  <a:ext uri="{0D108BD9-81ED-4DB2-BD59-A6C34878D82A}">
                    <a16:rowId xmlns:a16="http://schemas.microsoft.com/office/drawing/2014/main" val="10012"/>
                  </a:ext>
                </a:extLst>
              </a:tr>
              <a:tr h="297834">
                <a:tc gridSpan="4">
                  <a:txBody>
                    <a:bodyPr/>
                    <a:lstStyle/>
                    <a:p>
                      <a:pPr algn="ctr" defTabSz="457200">
                        <a:defRPr sz="1800"/>
                      </a:pPr>
                      <a:r>
                        <a:rPr sz="850" i="1">
                          <a:latin typeface="Arial"/>
                          <a:ea typeface="Arial"/>
                          <a:cs typeface="Arial"/>
                          <a:sym typeface="Arial"/>
                        </a:rPr>
                        <a:t>For Illustration Purposes Only and NOT a Solicitation to Sell Securities.</a:t>
                      </a:r>
                    </a:p>
                  </a:txBody>
                  <a:tcPr marL="31678" marR="31678" marT="31678" marB="31678" anchor="ctr" horzOverflow="overflow">
                    <a:lnL w="6350">
                      <a:solidFill>
                        <a:srgbClr val="808080"/>
                      </a:solidFill>
                    </a:lnL>
                    <a:lnR w="6350">
                      <a:solidFill>
                        <a:srgbClr val="808080"/>
                      </a:solidFill>
                    </a:lnR>
                    <a:lnT w="6350">
                      <a:solidFill>
                        <a:srgbClr val="808080"/>
                      </a:solidFill>
                    </a:lnT>
                    <a:lnB w="6350">
                      <a:solidFill>
                        <a:srgbClr val="808080"/>
                      </a:solidFill>
                    </a:lnB>
                    <a:solidFill>
                      <a:srgbClr val="D7E4B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233" name="Shape 233"/>
          <p:cNvSpPr/>
          <p:nvPr/>
        </p:nvSpPr>
        <p:spPr>
          <a:xfrm>
            <a:off x="1254463" y="772378"/>
            <a:ext cx="6477000" cy="2539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800" b="1">
                <a:latin typeface="Arial"/>
                <a:ea typeface="Arial"/>
                <a:cs typeface="Arial"/>
                <a:sym typeface="Arial"/>
              </a:defRPr>
            </a:lvl1pPr>
          </a:lstStyle>
          <a:p>
            <a:r>
              <a:rPr sz="1000"/>
              <a:t>Conversion of Convertible Preferred Stock (CPS) to Common Stock</a:t>
            </a:r>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p:nvPr/>
        </p:nvSpPr>
        <p:spPr>
          <a:xfrm>
            <a:off x="800100" y="377890"/>
            <a:ext cx="7543800"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cap="all" spc="300">
                <a:latin typeface="Times New Roman"/>
                <a:ea typeface="Times New Roman"/>
                <a:cs typeface="Times New Roman"/>
                <a:sym typeface="Times New Roman"/>
              </a:defRPr>
            </a:lvl1pPr>
          </a:lstStyle>
          <a:p>
            <a:r>
              <a:t>Legal disclaimer</a:t>
            </a:r>
          </a:p>
        </p:txBody>
      </p:sp>
      <p:sp>
        <p:nvSpPr>
          <p:cNvPr id="236" name="Shape 236"/>
          <p:cNvSpPr/>
          <p:nvPr/>
        </p:nvSpPr>
        <p:spPr>
          <a:xfrm>
            <a:off x="0" y="757112"/>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237" name="Shape 237"/>
          <p:cNvSpPr/>
          <p:nvPr/>
        </p:nvSpPr>
        <p:spPr>
          <a:xfrm>
            <a:off x="1104900" y="869037"/>
            <a:ext cx="6934201" cy="31393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sz="1000">
                <a:latin typeface="Arial"/>
                <a:ea typeface="Arial"/>
                <a:cs typeface="Arial"/>
                <a:sym typeface="Arial"/>
              </a:defRPr>
            </a:pPr>
            <a:r>
              <a:rPr sz="1100"/>
              <a:t>The information contained in this Investor Presentation has been prepared for potential institutional or accredited investors solely for the purpose of making an evaluation of </a:t>
            </a:r>
            <a:r>
              <a:rPr sz="1100" err="1"/>
              <a:t>Hubilu</a:t>
            </a:r>
            <a:r>
              <a:rPr sz="1100"/>
              <a:t> Venture Corporation (“</a:t>
            </a:r>
            <a:r>
              <a:rPr sz="1100" err="1"/>
              <a:t>Hubilu</a:t>
            </a:r>
            <a:r>
              <a:rPr sz="1100"/>
              <a:t>” or the “Company”) and does not purport to be comprehensive or contain all of the information contained herein, including financial projections related to future performance. Any such statements, estimates, and projections reflect various assumptions concerning anticipated results, which might or might not prove to be correct. Such statements might contain forward looking statements, as defined under federal and state securities laws, and no representation or warranties are made regarding the accuracy or completeness of such statements, estimates or projections. Prospective investors who might wish to pursue an investment in </a:t>
            </a:r>
            <a:r>
              <a:rPr sz="1100" err="1"/>
              <a:t>Hubilu</a:t>
            </a:r>
            <a:r>
              <a:rPr sz="1100"/>
              <a:t> will be provided with additional information, and any eventual investment agreement will contain mutually approved representations and warranties between the parties. </a:t>
            </a:r>
          </a:p>
          <a:p>
            <a:pPr algn="just">
              <a:defRPr sz="1000">
                <a:latin typeface="Arial"/>
                <a:ea typeface="Arial"/>
                <a:cs typeface="Arial"/>
                <a:sym typeface="Arial"/>
              </a:defRPr>
            </a:pPr>
            <a:endParaRPr sz="1100"/>
          </a:p>
          <a:p>
            <a:pPr algn="just">
              <a:defRPr sz="1000">
                <a:latin typeface="Arial"/>
                <a:ea typeface="Arial"/>
                <a:cs typeface="Arial"/>
                <a:sym typeface="Arial"/>
              </a:defRPr>
            </a:pPr>
            <a:r>
              <a:rPr sz="1100"/>
              <a:t>The information herein includes the Company’s key assumptions and projected financial and operations data. The Company believes the assumptions used to create these projections are reasonable, however, projections are necessarily speculative, and the Company cannot assure prospective investors that such projections will conform to actual results. The actual results realized during the future periods are likely to vary from the projections, and the variations might be material and adverse. The Company makes no representation or warranty as the accuracy, completeness, or reliability of this information. Prospective investors are encouraged not to place undue reliance on projected financial results.</a:t>
            </a:r>
          </a:p>
        </p:txBody>
      </p:sp>
      <p:pic>
        <p:nvPicPr>
          <p:cNvPr id="238"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grpSp>
        <p:nvGrpSpPr>
          <p:cNvPr id="243" name="Group 243"/>
          <p:cNvGrpSpPr/>
          <p:nvPr/>
        </p:nvGrpSpPr>
        <p:grpSpPr>
          <a:xfrm>
            <a:off x="1104900" y="3987670"/>
            <a:ext cx="3162302" cy="1049003"/>
            <a:chOff x="-38099" y="425320"/>
            <a:chExt cx="3162300" cy="1049002"/>
          </a:xfrm>
        </p:grpSpPr>
        <p:sp>
          <p:nvSpPr>
            <p:cNvPr id="239" name="Shape 239"/>
            <p:cNvSpPr/>
            <p:nvPr/>
          </p:nvSpPr>
          <p:spPr>
            <a:xfrm>
              <a:off x="-38099" y="425320"/>
              <a:ext cx="1457547" cy="10490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800" b="1">
                  <a:solidFill>
                    <a:srgbClr val="0D0D0D"/>
                  </a:solidFill>
                  <a:latin typeface="Arial"/>
                  <a:ea typeface="Arial"/>
                  <a:cs typeface="Arial"/>
                  <a:sym typeface="Arial"/>
                </a:defRPr>
              </a:pPr>
              <a:r>
                <a:rPr sz="1000"/>
                <a:t>Contact</a:t>
              </a:r>
            </a:p>
            <a:p>
              <a:pPr>
                <a:defRPr sz="800" b="1">
                  <a:solidFill>
                    <a:srgbClr val="0D0D0D"/>
                  </a:solidFill>
                  <a:latin typeface="Arial"/>
                  <a:ea typeface="Arial"/>
                  <a:cs typeface="Arial"/>
                  <a:sym typeface="Arial"/>
                </a:defRPr>
              </a:pPr>
              <a:endParaRPr/>
            </a:p>
            <a:p>
              <a:pPr>
                <a:spcBef>
                  <a:spcPts val="100"/>
                </a:spcBef>
                <a:defRPr sz="800">
                  <a:solidFill>
                    <a:srgbClr val="119448"/>
                  </a:solidFill>
                  <a:latin typeface="Arial"/>
                  <a:ea typeface="Arial"/>
                  <a:cs typeface="Arial"/>
                  <a:sym typeface="Arial"/>
                </a:defRPr>
              </a:pPr>
              <a:r>
                <a:t>David Behrend</a:t>
              </a:r>
              <a:endParaRPr lang="en-US"/>
            </a:p>
            <a:p>
              <a:pPr>
                <a:spcBef>
                  <a:spcPts val="100"/>
                </a:spcBef>
                <a:defRPr sz="800">
                  <a:solidFill>
                    <a:srgbClr val="119448"/>
                  </a:solidFill>
                  <a:latin typeface="Arial"/>
                  <a:ea typeface="Arial"/>
                  <a:cs typeface="Arial"/>
                  <a:sym typeface="Arial"/>
                </a:defRPr>
              </a:pPr>
              <a:r>
                <a:rPr lang="en-US"/>
                <a:t>CEO</a:t>
              </a:r>
              <a:endParaRPr/>
            </a:p>
            <a:p>
              <a:pPr>
                <a:spcBef>
                  <a:spcPts val="100"/>
                </a:spcBef>
                <a:defRPr sz="800">
                  <a:solidFill>
                    <a:srgbClr val="119448"/>
                  </a:solidFill>
                  <a:latin typeface="Arial"/>
                  <a:ea typeface="Arial"/>
                  <a:cs typeface="Arial"/>
                  <a:sym typeface="Arial"/>
                </a:defRPr>
              </a:pPr>
              <a:r>
                <a:t>(310) 308.7887</a:t>
              </a:r>
            </a:p>
            <a:p>
              <a:pPr>
                <a:spcBef>
                  <a:spcPts val="100"/>
                </a:spcBef>
                <a:defRPr sz="800">
                  <a:solidFill>
                    <a:srgbClr val="119448"/>
                  </a:solidFill>
                  <a:latin typeface="Arial"/>
                  <a:ea typeface="Arial"/>
                  <a:cs typeface="Arial"/>
                  <a:sym typeface="Arial"/>
                </a:defRPr>
              </a:pPr>
              <a:r>
                <a:rPr u="sng">
                  <a:solidFill>
                    <a:srgbClr val="0000FF"/>
                  </a:solidFill>
                  <a:uFill>
                    <a:solidFill>
                      <a:srgbClr val="0000FF"/>
                    </a:solidFill>
                  </a:uFill>
                  <a:hlinkClick r:id="rId3"/>
                </a:rPr>
                <a:t>david@hubilu.com</a:t>
              </a:r>
            </a:p>
            <a:p>
              <a:pPr>
                <a:spcBef>
                  <a:spcPts val="100"/>
                </a:spcBef>
                <a:defRPr sz="800">
                  <a:solidFill>
                    <a:srgbClr val="119448"/>
                  </a:solidFill>
                  <a:latin typeface="Arial"/>
                  <a:ea typeface="Arial"/>
                  <a:cs typeface="Arial"/>
                  <a:sym typeface="Arial"/>
                </a:defRPr>
              </a:pPr>
              <a:r>
                <a:t>     @</a:t>
              </a:r>
              <a:r>
                <a:rPr err="1"/>
                <a:t>davidbehrendceo</a:t>
              </a:r>
              <a:endParaRPr/>
            </a:p>
          </p:txBody>
        </p:sp>
        <p:pic>
          <p:nvPicPr>
            <p:cNvPr id="240" name="image22.png" descr="C:\Users\sarah.NLS-ONLINE\Dropbox\Sales\Marketing\NLS_Shared\_lance\hubilu\images\twitter-128.png"/>
            <p:cNvPicPr>
              <a:picLocks noChangeAspect="1"/>
            </p:cNvPicPr>
            <p:nvPr/>
          </p:nvPicPr>
          <p:blipFill>
            <a:blip r:embed="rId4">
              <a:extLst/>
            </a:blip>
            <a:stretch>
              <a:fillRect/>
            </a:stretch>
          </p:blipFill>
          <p:spPr>
            <a:xfrm>
              <a:off x="-28207" y="1296687"/>
              <a:ext cx="152401" cy="152401"/>
            </a:xfrm>
            <a:prstGeom prst="rect">
              <a:avLst/>
            </a:prstGeom>
            <a:ln w="12700" cap="flat">
              <a:noFill/>
              <a:miter lim="400000"/>
            </a:ln>
            <a:effectLst/>
          </p:spPr>
        </p:pic>
        <p:sp>
          <p:nvSpPr>
            <p:cNvPr id="241" name="Shape 241"/>
            <p:cNvSpPr/>
            <p:nvPr/>
          </p:nvSpPr>
          <p:spPr>
            <a:xfrm>
              <a:off x="1676400" y="446586"/>
              <a:ext cx="1447801" cy="1018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800" b="1">
                  <a:solidFill>
                    <a:srgbClr val="0D0D0D"/>
                  </a:solidFill>
                  <a:latin typeface="Arial"/>
                  <a:ea typeface="Arial"/>
                  <a:cs typeface="Arial"/>
                  <a:sym typeface="Arial"/>
                </a:defRPr>
              </a:pPr>
              <a:endParaRPr/>
            </a:p>
            <a:p>
              <a:pPr>
                <a:defRPr sz="800" b="1">
                  <a:solidFill>
                    <a:srgbClr val="0D0D0D"/>
                  </a:solidFill>
                  <a:latin typeface="Arial"/>
                  <a:ea typeface="Arial"/>
                  <a:cs typeface="Arial"/>
                  <a:sym typeface="Arial"/>
                </a:defRPr>
              </a:pPr>
              <a:endParaRPr/>
            </a:p>
            <a:p>
              <a:pPr>
                <a:spcBef>
                  <a:spcPts val="100"/>
                </a:spcBef>
                <a:defRPr sz="800">
                  <a:solidFill>
                    <a:srgbClr val="119448"/>
                  </a:solidFill>
                  <a:latin typeface="Arial"/>
                  <a:ea typeface="Arial"/>
                  <a:cs typeface="Arial"/>
                  <a:sym typeface="Arial"/>
                </a:defRPr>
              </a:pPr>
              <a:r>
                <a:t>Tracy Black</a:t>
              </a:r>
              <a:endParaRPr lang="en-US"/>
            </a:p>
            <a:p>
              <a:pPr>
                <a:spcBef>
                  <a:spcPts val="100"/>
                </a:spcBef>
                <a:defRPr sz="800">
                  <a:solidFill>
                    <a:srgbClr val="119448"/>
                  </a:solidFill>
                  <a:latin typeface="Arial"/>
                  <a:ea typeface="Arial"/>
                  <a:cs typeface="Arial"/>
                  <a:sym typeface="Arial"/>
                </a:defRPr>
              </a:pPr>
              <a:r>
                <a:rPr lang="en-US"/>
                <a:t>VP Investor Relations</a:t>
              </a:r>
              <a:endParaRPr/>
            </a:p>
            <a:p>
              <a:pPr>
                <a:spcBef>
                  <a:spcPts val="100"/>
                </a:spcBef>
                <a:defRPr sz="800">
                  <a:solidFill>
                    <a:srgbClr val="119448"/>
                  </a:solidFill>
                  <a:latin typeface="Arial"/>
                  <a:ea typeface="Arial"/>
                  <a:cs typeface="Arial"/>
                  <a:sym typeface="Arial"/>
                </a:defRPr>
              </a:pPr>
              <a:r>
                <a:t>(310) 420.9599</a:t>
              </a:r>
            </a:p>
            <a:p>
              <a:pPr>
                <a:spcBef>
                  <a:spcPts val="100"/>
                </a:spcBef>
                <a:defRPr sz="800">
                  <a:solidFill>
                    <a:srgbClr val="119448"/>
                  </a:solidFill>
                  <a:latin typeface="Arial"/>
                  <a:ea typeface="Arial"/>
                  <a:cs typeface="Arial"/>
                  <a:sym typeface="Arial"/>
                </a:defRPr>
              </a:pPr>
              <a:r>
                <a:rPr u="sng">
                  <a:solidFill>
                    <a:srgbClr val="0000FF"/>
                  </a:solidFill>
                  <a:uFill>
                    <a:solidFill>
                      <a:srgbClr val="0000FF"/>
                    </a:solidFill>
                  </a:uFill>
                  <a:hlinkClick r:id="rId5"/>
                </a:rPr>
                <a:t>tracy@hubilu.com</a:t>
              </a:r>
            </a:p>
            <a:p>
              <a:pPr>
                <a:spcBef>
                  <a:spcPts val="100"/>
                </a:spcBef>
                <a:defRPr sz="800">
                  <a:solidFill>
                    <a:srgbClr val="119448"/>
                  </a:solidFill>
                  <a:latin typeface="Arial"/>
                  <a:ea typeface="Arial"/>
                  <a:cs typeface="Arial"/>
                  <a:sym typeface="Arial"/>
                </a:defRPr>
              </a:pPr>
              <a:r>
                <a:t>     @</a:t>
              </a:r>
              <a:r>
                <a:rPr err="1"/>
                <a:t>hubiluventure</a:t>
              </a:r>
              <a:endParaRPr/>
            </a:p>
          </p:txBody>
        </p:sp>
        <p:pic>
          <p:nvPicPr>
            <p:cNvPr id="242" name="image22.png" descr="C:\Users\sarah.NLS-ONLINE\Dropbox\Sales\Marketing\NLS_Shared\_lance\hubilu\images\twitter-128.png"/>
            <p:cNvPicPr>
              <a:picLocks noChangeAspect="1"/>
            </p:cNvPicPr>
            <p:nvPr/>
          </p:nvPicPr>
          <p:blipFill>
            <a:blip r:embed="rId4">
              <a:extLst/>
            </a:blip>
            <a:stretch>
              <a:fillRect/>
            </a:stretch>
          </p:blipFill>
          <p:spPr>
            <a:xfrm>
              <a:off x="1682017" y="1262865"/>
              <a:ext cx="152401" cy="152401"/>
            </a:xfrm>
            <a:prstGeom prst="rect">
              <a:avLst/>
            </a:prstGeom>
            <a:ln w="12700" cap="flat">
              <a:noFill/>
              <a:miter lim="400000"/>
            </a:ln>
            <a:effectLst/>
          </p:spPr>
        </p:pic>
      </p:grpSp>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248441" y="792179"/>
            <a:ext cx="4929487" cy="41088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spcBef>
                <a:spcPts val="1200"/>
              </a:spcBef>
              <a:defRPr sz="1000">
                <a:latin typeface="Arial"/>
                <a:ea typeface="Arial"/>
                <a:cs typeface="Arial"/>
                <a:sym typeface="Arial"/>
              </a:defRPr>
            </a:pPr>
            <a:r>
              <a:rPr sz="1300"/>
              <a:t>Unique opportunity to invest in a growing public company focused on real estate asset management and business acquisitions</a:t>
            </a:r>
            <a:r>
              <a:rPr lang="en-US" sz="1300"/>
              <a:t> </a:t>
            </a:r>
            <a:r>
              <a:rPr sz="1300"/>
              <a:t>we believe offer strong cash flow upside and equity appreciation within the three complimentary and attractive niche markets of: </a:t>
            </a:r>
          </a:p>
          <a:p>
            <a:pPr algn="just">
              <a:spcBef>
                <a:spcPts val="1200"/>
              </a:spcBef>
              <a:buClr>
                <a:srgbClr val="119448"/>
              </a:buClr>
              <a:buSzPct val="100000"/>
              <a:buFont typeface="Arial"/>
              <a:buChar char="►"/>
              <a:defRPr sz="1000">
                <a:latin typeface="Arial"/>
                <a:ea typeface="Arial"/>
                <a:cs typeface="Arial"/>
                <a:sym typeface="Arial"/>
              </a:defRPr>
            </a:pPr>
            <a:r>
              <a:rPr sz="1300"/>
              <a:t>  Student housing adjacent to USC campus and other high end universities which offer recession proof stability and top of the market value on rents.</a:t>
            </a:r>
          </a:p>
          <a:p>
            <a:pPr algn="just">
              <a:spcBef>
                <a:spcPts val="1200"/>
              </a:spcBef>
              <a:buClr>
                <a:srgbClr val="119448"/>
              </a:buClr>
              <a:buSzPct val="100000"/>
              <a:buFont typeface="Arial"/>
              <a:buChar char="►"/>
              <a:defRPr sz="1000">
                <a:latin typeface="Arial"/>
                <a:ea typeface="Arial"/>
                <a:cs typeface="Arial"/>
                <a:sym typeface="Arial"/>
              </a:defRPr>
            </a:pPr>
            <a:r>
              <a:rPr sz="1300"/>
              <a:t>  Development</a:t>
            </a:r>
            <a:r>
              <a:rPr lang="en-US" sz="1300"/>
              <a:t> of</a:t>
            </a:r>
            <a:r>
              <a:rPr sz="1300"/>
              <a:t> multi-family properties within walking distance of newly constructed Los Angeles Metro/subway stations, taking advantage of upside density, zoning changes​, and higher rents.</a:t>
            </a:r>
          </a:p>
          <a:p>
            <a:pPr algn="just">
              <a:spcBef>
                <a:spcPts val="1200"/>
              </a:spcBef>
              <a:buClr>
                <a:srgbClr val="119448"/>
              </a:buClr>
              <a:buSzPct val="100000"/>
              <a:buFont typeface="Arial"/>
              <a:buChar char="►"/>
              <a:defRPr sz="1000">
                <a:latin typeface="Arial"/>
                <a:ea typeface="Arial"/>
                <a:cs typeface="Arial"/>
                <a:sym typeface="Arial"/>
              </a:defRPr>
            </a:pPr>
            <a:r>
              <a:rPr sz="1300"/>
              <a:t>  Acquisitions o</a:t>
            </a:r>
            <a:r>
              <a:rPr lang="en-US" sz="1300"/>
              <a:t>f </a:t>
            </a:r>
            <a:r>
              <a:rPr sz="1300"/>
              <a:t>profitable high growth businesses in the industries of Business Services (Property Management, </a:t>
            </a:r>
            <a:r>
              <a:rPr lang="en-US" sz="1300"/>
              <a:t>Clean Tech (</a:t>
            </a:r>
            <a:r>
              <a:rPr sz="1300"/>
              <a:t>Green</a:t>
            </a:r>
            <a:r>
              <a:rPr lang="en-US" sz="1300"/>
              <a:t>)</a:t>
            </a:r>
            <a:r>
              <a:rPr sz="1300"/>
              <a:t>, Healthcare Services, I.T./Cloud) and e-Commerce</a:t>
            </a:r>
            <a:r>
              <a:rPr lang="en-US" sz="1300"/>
              <a:t> (B2B, B2C) operating in Southern California.</a:t>
            </a:r>
            <a:endParaRPr sz="1300"/>
          </a:p>
          <a:p>
            <a:pPr algn="just">
              <a:spcBef>
                <a:spcPts val="1200"/>
              </a:spcBef>
              <a:buClr>
                <a:srgbClr val="119448"/>
              </a:buClr>
              <a:buSzPct val="100000"/>
              <a:buFont typeface="Arial"/>
              <a:buChar char="►"/>
              <a:defRPr sz="1000">
                <a:latin typeface="Arial"/>
                <a:ea typeface="Arial"/>
                <a:cs typeface="Arial"/>
                <a:sym typeface="Arial"/>
              </a:defRPr>
            </a:pPr>
            <a:r>
              <a:rPr sz="1300"/>
              <a:t>  Current capital raise of $2,000,000 is expected to be first in a series of capital raises targeting a strategy of maximizing the current growth and urbanization in Los Angeles.</a:t>
            </a:r>
          </a:p>
        </p:txBody>
      </p:sp>
      <p:sp>
        <p:nvSpPr>
          <p:cNvPr id="122" name="Shape 122"/>
          <p:cNvSpPr/>
          <p:nvPr/>
        </p:nvSpPr>
        <p:spPr>
          <a:xfrm>
            <a:off x="1366392" y="373537"/>
            <a:ext cx="3811536"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600" cap="all" spc="300">
                <a:latin typeface="Times New Roman"/>
                <a:ea typeface="Times New Roman"/>
                <a:cs typeface="Times New Roman"/>
                <a:sym typeface="Times New Roman"/>
              </a:defRPr>
            </a:lvl1pPr>
          </a:lstStyle>
          <a:p>
            <a:r>
              <a:t>Executive Summary</a:t>
            </a:r>
          </a:p>
        </p:txBody>
      </p:sp>
      <p:pic>
        <p:nvPicPr>
          <p:cNvPr id="123"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pic>
        <p:nvPicPr>
          <p:cNvPr id="124" name="image2.jpg"/>
          <p:cNvPicPr>
            <a:picLocks noChangeAspect="1"/>
          </p:cNvPicPr>
          <p:nvPr/>
        </p:nvPicPr>
        <p:blipFill>
          <a:blip r:embed="rId3">
            <a:extLst/>
          </a:blip>
          <a:stretch>
            <a:fillRect/>
          </a:stretch>
        </p:blipFill>
        <p:spPr>
          <a:xfrm>
            <a:off x="5497032" y="0"/>
            <a:ext cx="3641281" cy="5143500"/>
          </a:xfrm>
          <a:prstGeom prst="rect">
            <a:avLst/>
          </a:prstGeom>
          <a:ln w="12700">
            <a:miter lim="400000"/>
          </a:ln>
        </p:spPr>
      </p:pic>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219200" y="377890"/>
            <a:ext cx="6705600"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cap="all" spc="300">
                <a:latin typeface="Times New Roman"/>
                <a:ea typeface="Times New Roman"/>
                <a:cs typeface="Times New Roman"/>
                <a:sym typeface="Times New Roman"/>
              </a:defRPr>
            </a:lvl1pPr>
          </a:lstStyle>
          <a:p>
            <a:r>
              <a:t>The Future of </a:t>
            </a:r>
            <a:r>
              <a:rPr err="1"/>
              <a:t>Hubilu</a:t>
            </a:r>
            <a:endParaRPr/>
          </a:p>
        </p:txBody>
      </p:sp>
      <p:sp>
        <p:nvSpPr>
          <p:cNvPr id="127" name="Shape 127"/>
          <p:cNvSpPr/>
          <p:nvPr/>
        </p:nvSpPr>
        <p:spPr>
          <a:xfrm>
            <a:off x="0" y="757112"/>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28" name="Shape 128"/>
          <p:cNvSpPr/>
          <p:nvPr/>
        </p:nvSpPr>
        <p:spPr>
          <a:xfrm>
            <a:off x="2289453" y="852903"/>
            <a:ext cx="6684426" cy="41498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spcBef>
                <a:spcPts val="100"/>
              </a:spcBef>
              <a:buClr>
                <a:srgbClr val="119448"/>
              </a:buClr>
              <a:buSzPct val="100000"/>
              <a:buFont typeface="Arial"/>
              <a:buChar char="►"/>
              <a:defRPr sz="1150">
                <a:latin typeface="Arial"/>
                <a:ea typeface="Arial"/>
                <a:cs typeface="Arial"/>
                <a:sym typeface="Arial"/>
              </a:defRPr>
            </a:pPr>
            <a:r>
              <a:rPr sz="1400"/>
              <a:t>  Build a solid personnel team to ensure future expansion​</a:t>
            </a:r>
            <a:r>
              <a:rPr lang="en-US" sz="1400"/>
              <a:t> </a:t>
            </a:r>
            <a:endParaRPr sz="1400"/>
          </a:p>
          <a:p>
            <a:pPr algn="just">
              <a:spcBef>
                <a:spcPts val="100"/>
              </a:spcBef>
              <a:buClr>
                <a:srgbClr val="119448"/>
              </a:buClr>
              <a:buSzPct val="100000"/>
              <a:buFont typeface="Arial"/>
              <a:buChar char="►"/>
              <a:defRPr sz="1150">
                <a:latin typeface="Arial"/>
                <a:ea typeface="Arial"/>
                <a:cs typeface="Arial"/>
                <a:sym typeface="Arial"/>
              </a:defRPr>
            </a:pPr>
            <a:r>
              <a:rPr sz="1400"/>
              <a:t>  Develop public awareness of the company through social media, public ​relation</a:t>
            </a:r>
            <a:r>
              <a:rPr lang="en-US" sz="1400"/>
              <a:t>s</a:t>
            </a:r>
          </a:p>
          <a:p>
            <a:pPr algn="just">
              <a:spcBef>
                <a:spcPts val="100"/>
              </a:spcBef>
              <a:buClr>
                <a:srgbClr val="119448"/>
              </a:buClr>
              <a:buSzPct val="100000"/>
              <a:defRPr sz="1150">
                <a:latin typeface="Arial"/>
                <a:ea typeface="Arial"/>
                <a:cs typeface="Arial"/>
                <a:sym typeface="Arial"/>
              </a:defRPr>
            </a:pPr>
            <a:r>
              <a:rPr lang="en-US" sz="1400"/>
              <a:t>      </a:t>
            </a:r>
            <a:r>
              <a:rPr sz="1400"/>
              <a:t>organic marketing, website and real estate broker awareness                     ​</a:t>
            </a:r>
          </a:p>
          <a:p>
            <a:pPr algn="just">
              <a:spcBef>
                <a:spcPts val="100"/>
              </a:spcBef>
              <a:buClr>
                <a:srgbClr val="119448"/>
              </a:buClr>
              <a:buSzPct val="100000"/>
              <a:buFont typeface="Arial"/>
              <a:buChar char="►"/>
              <a:defRPr sz="1150">
                <a:latin typeface="Arial"/>
                <a:ea typeface="Arial"/>
                <a:cs typeface="Arial"/>
                <a:sym typeface="Arial"/>
              </a:defRPr>
            </a:pPr>
            <a:r>
              <a:rPr sz="1400"/>
              <a:t>  Build out systems including administration, CRM &amp; property managemen</a:t>
            </a:r>
            <a:r>
              <a:rPr lang="en-US" sz="1400"/>
              <a:t>t</a:t>
            </a:r>
          </a:p>
          <a:p>
            <a:pPr algn="just">
              <a:spcBef>
                <a:spcPts val="100"/>
              </a:spcBef>
              <a:buClr>
                <a:srgbClr val="119448"/>
              </a:buClr>
              <a:buSzPct val="100000"/>
              <a:defRPr sz="1150">
                <a:latin typeface="Arial"/>
                <a:ea typeface="Arial"/>
                <a:cs typeface="Arial"/>
                <a:sym typeface="Arial"/>
              </a:defRPr>
            </a:pPr>
            <a:r>
              <a:rPr lang="en-US" sz="1400"/>
              <a:t>      </a:t>
            </a:r>
            <a:r>
              <a:rPr sz="1400"/>
              <a:t>software</a:t>
            </a:r>
          </a:p>
          <a:p>
            <a:pPr algn="just">
              <a:spcBef>
                <a:spcPts val="100"/>
              </a:spcBef>
              <a:buClr>
                <a:srgbClr val="119448"/>
              </a:buClr>
              <a:buSzPct val="100000"/>
              <a:buFont typeface="Arial"/>
              <a:buChar char="►"/>
              <a:defRPr sz="1150">
                <a:latin typeface="Arial"/>
                <a:ea typeface="Arial"/>
                <a:cs typeface="Arial"/>
                <a:sym typeface="Arial"/>
              </a:defRPr>
            </a:pPr>
            <a:r>
              <a:rPr sz="1400"/>
              <a:t>  Raise capital using convertible preferred stock​ and debt placement </a:t>
            </a:r>
            <a:endParaRPr lang="en-US" sz="1400"/>
          </a:p>
          <a:p>
            <a:pPr algn="just">
              <a:spcBef>
                <a:spcPts val="100"/>
              </a:spcBef>
              <a:defRPr sz="1150">
                <a:latin typeface="Arial"/>
                <a:ea typeface="Arial"/>
                <a:cs typeface="Arial"/>
                <a:sym typeface="Arial"/>
              </a:defRPr>
            </a:pPr>
            <a:endParaRPr sz="1400"/>
          </a:p>
          <a:p>
            <a:pPr algn="just">
              <a:spcBef>
                <a:spcPts val="100"/>
              </a:spcBef>
              <a:buClr>
                <a:srgbClr val="119448"/>
              </a:buClr>
              <a:buSzPct val="100000"/>
              <a:buFont typeface="Arial"/>
              <a:buChar char="►"/>
              <a:defRPr sz="1150">
                <a:latin typeface="Arial"/>
                <a:ea typeface="Arial"/>
                <a:cs typeface="Arial"/>
                <a:sym typeface="Arial"/>
              </a:defRPr>
            </a:pPr>
            <a:r>
              <a:rPr sz="1400"/>
              <a:t>   Expand our shareholder base to 500 shareholders​</a:t>
            </a:r>
          </a:p>
          <a:p>
            <a:pPr algn="just">
              <a:spcBef>
                <a:spcPts val="100"/>
              </a:spcBef>
              <a:buClr>
                <a:srgbClr val="119448"/>
              </a:buClr>
              <a:buSzPct val="100000"/>
              <a:buFont typeface="Arial"/>
              <a:buChar char="►"/>
              <a:defRPr sz="1150">
                <a:latin typeface="Arial"/>
                <a:ea typeface="Arial"/>
                <a:cs typeface="Arial"/>
                <a:sym typeface="Arial"/>
              </a:defRPr>
            </a:pPr>
            <a:r>
              <a:rPr sz="1400"/>
              <a:t>   Acquire properties and businesses to establish a minimum of $4MM in net</a:t>
            </a:r>
            <a:endParaRPr lang="en-US" sz="1400"/>
          </a:p>
          <a:p>
            <a:pPr algn="just">
              <a:spcBef>
                <a:spcPts val="100"/>
              </a:spcBef>
              <a:buClr>
                <a:srgbClr val="119448"/>
              </a:buClr>
              <a:buSzPct val="100000"/>
              <a:defRPr sz="1150">
                <a:latin typeface="Arial"/>
                <a:ea typeface="Arial"/>
                <a:cs typeface="Arial"/>
                <a:sym typeface="Arial"/>
              </a:defRPr>
            </a:pPr>
            <a:r>
              <a:rPr lang="en-US" sz="1400"/>
              <a:t>       </a:t>
            </a:r>
            <a:r>
              <a:rPr sz="1400"/>
              <a:t>worth​</a:t>
            </a:r>
          </a:p>
          <a:p>
            <a:pPr algn="just">
              <a:spcBef>
                <a:spcPts val="100"/>
              </a:spcBef>
              <a:buClr>
                <a:srgbClr val="119448"/>
              </a:buClr>
              <a:buSzPct val="100000"/>
              <a:buFont typeface="Arial"/>
              <a:buChar char="►"/>
              <a:defRPr sz="1150">
                <a:latin typeface="Arial"/>
                <a:ea typeface="Arial"/>
                <a:cs typeface="Arial"/>
                <a:sym typeface="Arial"/>
              </a:defRPr>
            </a:pPr>
            <a:r>
              <a:rPr sz="1400"/>
              <a:t>   Secure lines of credit to ensure fast closings of acquisition opportunities​</a:t>
            </a:r>
          </a:p>
          <a:p>
            <a:pPr algn="just">
              <a:spcBef>
                <a:spcPts val="100"/>
              </a:spcBef>
              <a:buClr>
                <a:srgbClr val="119448"/>
              </a:buClr>
              <a:buSzPct val="100000"/>
              <a:buFont typeface="Arial"/>
              <a:buChar char="►"/>
              <a:defRPr sz="1150">
                <a:latin typeface="Arial"/>
                <a:ea typeface="Arial"/>
                <a:cs typeface="Arial"/>
                <a:sym typeface="Arial"/>
              </a:defRPr>
            </a:pPr>
            <a:r>
              <a:rPr sz="1400"/>
              <a:t>   Rapidly increase property and business acquisitions through portfolio</a:t>
            </a:r>
            <a:endParaRPr lang="en-US" sz="1400"/>
          </a:p>
          <a:p>
            <a:pPr algn="just">
              <a:spcBef>
                <a:spcPts val="100"/>
              </a:spcBef>
              <a:buClr>
                <a:srgbClr val="119448"/>
              </a:buClr>
              <a:buSzPct val="100000"/>
              <a:defRPr sz="1150">
                <a:latin typeface="Arial"/>
                <a:ea typeface="Arial"/>
                <a:cs typeface="Arial"/>
                <a:sym typeface="Arial"/>
              </a:defRPr>
            </a:pPr>
            <a:r>
              <a:rPr lang="en-US" sz="1400"/>
              <a:t>      </a:t>
            </a:r>
            <a:r>
              <a:rPr sz="1400"/>
              <a:t> investments​</a:t>
            </a:r>
            <a:endParaRPr lang="en-US" sz="1400"/>
          </a:p>
          <a:p>
            <a:pPr algn="just">
              <a:spcBef>
                <a:spcPts val="100"/>
              </a:spcBef>
              <a:defRPr sz="1150">
                <a:latin typeface="Arial"/>
                <a:ea typeface="Arial"/>
                <a:cs typeface="Arial"/>
                <a:sym typeface="Arial"/>
              </a:defRPr>
            </a:pPr>
            <a:endParaRPr sz="1400"/>
          </a:p>
          <a:p>
            <a:pPr algn="just">
              <a:spcBef>
                <a:spcPts val="100"/>
              </a:spcBef>
              <a:buClr>
                <a:srgbClr val="119448"/>
              </a:buClr>
              <a:buSzPct val="100000"/>
              <a:buFont typeface="Arial"/>
              <a:buChar char="►"/>
              <a:defRPr sz="1150">
                <a:latin typeface="Arial"/>
                <a:ea typeface="Arial"/>
                <a:cs typeface="Arial"/>
                <a:sym typeface="Arial"/>
              </a:defRPr>
            </a:pPr>
            <a:r>
              <a:rPr sz="1400"/>
              <a:t>   Move to NYSE or NASDAQ main board ​</a:t>
            </a:r>
          </a:p>
          <a:p>
            <a:pPr algn="just">
              <a:spcBef>
                <a:spcPts val="100"/>
              </a:spcBef>
              <a:buClr>
                <a:srgbClr val="119448"/>
              </a:buClr>
              <a:buSzPct val="100000"/>
              <a:buFont typeface="Arial"/>
              <a:buChar char="►"/>
              <a:defRPr sz="1150">
                <a:latin typeface="Arial"/>
                <a:ea typeface="Arial"/>
                <a:cs typeface="Arial"/>
                <a:sym typeface="Arial"/>
              </a:defRPr>
            </a:pPr>
            <a:r>
              <a:rPr sz="1400"/>
              <a:t>   Focus on institutional financing and investors​</a:t>
            </a:r>
          </a:p>
          <a:p>
            <a:pPr algn="just">
              <a:spcBef>
                <a:spcPts val="100"/>
              </a:spcBef>
              <a:buClr>
                <a:srgbClr val="119448"/>
              </a:buClr>
              <a:buSzPct val="100000"/>
              <a:buFont typeface="Arial"/>
              <a:buChar char="►"/>
              <a:defRPr sz="1150">
                <a:latin typeface="Arial"/>
                <a:ea typeface="Arial"/>
                <a:cs typeface="Arial"/>
                <a:sym typeface="Arial"/>
              </a:defRPr>
            </a:pPr>
            <a:r>
              <a:rPr sz="1400"/>
              <a:t>   Target development opportunities and large scale student housing opportunities​</a:t>
            </a:r>
          </a:p>
          <a:p>
            <a:pPr algn="just">
              <a:spcBef>
                <a:spcPts val="100"/>
              </a:spcBef>
              <a:buClr>
                <a:srgbClr val="119448"/>
              </a:buClr>
              <a:buSzPct val="100000"/>
              <a:buFont typeface="Arial"/>
              <a:buChar char="►"/>
              <a:defRPr sz="1150">
                <a:latin typeface="Arial"/>
                <a:ea typeface="Arial"/>
                <a:cs typeface="Arial"/>
                <a:sym typeface="Arial"/>
              </a:defRPr>
            </a:pPr>
            <a:r>
              <a:rPr sz="1400"/>
              <a:t>   Expand to other college student high growth cities </a:t>
            </a:r>
          </a:p>
        </p:txBody>
      </p:sp>
      <p:grpSp>
        <p:nvGrpSpPr>
          <p:cNvPr id="2" name="Group 1"/>
          <p:cNvGrpSpPr/>
          <p:nvPr/>
        </p:nvGrpSpPr>
        <p:grpSpPr>
          <a:xfrm>
            <a:off x="228599" y="1009650"/>
            <a:ext cx="1864070" cy="3582541"/>
            <a:chOff x="990600" y="1001049"/>
            <a:chExt cx="1927013" cy="3582541"/>
          </a:xfrm>
        </p:grpSpPr>
        <p:sp>
          <p:nvSpPr>
            <p:cNvPr id="129" name="Shape 129"/>
            <p:cNvSpPr/>
            <p:nvPr/>
          </p:nvSpPr>
          <p:spPr>
            <a:xfrm>
              <a:off x="1821494" y="1081698"/>
              <a:ext cx="1096119" cy="3077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300">
                  <a:solidFill>
                    <a:srgbClr val="119448"/>
                  </a:solidFill>
                  <a:latin typeface="Arial"/>
                  <a:ea typeface="Arial"/>
                  <a:cs typeface="Arial"/>
                  <a:sym typeface="Arial"/>
                </a:defRPr>
              </a:lvl1pPr>
            </a:lstStyle>
            <a:p>
              <a:r>
                <a:t>Year  1</a:t>
              </a:r>
            </a:p>
          </p:txBody>
        </p:sp>
        <p:sp>
          <p:nvSpPr>
            <p:cNvPr id="130" name="Shape 130"/>
            <p:cNvSpPr/>
            <p:nvPr/>
          </p:nvSpPr>
          <p:spPr>
            <a:xfrm>
              <a:off x="1799510" y="2638276"/>
              <a:ext cx="1096116" cy="3077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300">
                  <a:solidFill>
                    <a:srgbClr val="119448"/>
                  </a:solidFill>
                  <a:latin typeface="Arial"/>
                  <a:ea typeface="Arial"/>
                  <a:cs typeface="Arial"/>
                  <a:sym typeface="Arial"/>
                </a:defRPr>
              </a:lvl1pPr>
            </a:lstStyle>
            <a:p>
              <a:r>
                <a:t>Year  2</a:t>
              </a:r>
            </a:p>
          </p:txBody>
        </p:sp>
        <p:sp>
          <p:nvSpPr>
            <p:cNvPr id="131" name="Shape 131"/>
            <p:cNvSpPr/>
            <p:nvPr/>
          </p:nvSpPr>
          <p:spPr>
            <a:xfrm>
              <a:off x="1799151" y="4240902"/>
              <a:ext cx="1085483"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spc="300">
                  <a:solidFill>
                    <a:srgbClr val="119448"/>
                  </a:solidFill>
                  <a:latin typeface="Arial"/>
                  <a:ea typeface="Arial"/>
                  <a:cs typeface="Arial"/>
                  <a:sym typeface="Arial"/>
                </a:defRPr>
              </a:lvl1pPr>
            </a:lstStyle>
            <a:p>
              <a:r>
                <a:t>Year  3</a:t>
              </a:r>
            </a:p>
          </p:txBody>
        </p:sp>
        <p:pic>
          <p:nvPicPr>
            <p:cNvPr id="132" name="image3.png" descr="C:\Users\sarah.NLS-ONLINE\Dropbox\Sales\Marketing\NLS_Shared\_lance\hubilu\icon-Logo_vector.png"/>
            <p:cNvPicPr>
              <a:picLocks noChangeAspect="1"/>
            </p:cNvPicPr>
            <p:nvPr/>
          </p:nvPicPr>
          <p:blipFill>
            <a:blip r:embed="rId3">
              <a:extLst/>
            </a:blip>
            <a:stretch>
              <a:fillRect/>
            </a:stretch>
          </p:blipFill>
          <p:spPr>
            <a:xfrm>
              <a:off x="990600" y="4154073"/>
              <a:ext cx="648438" cy="429517"/>
            </a:xfrm>
            <a:prstGeom prst="rect">
              <a:avLst/>
            </a:prstGeom>
            <a:ln w="12700">
              <a:miter lim="400000"/>
            </a:ln>
          </p:spPr>
        </p:pic>
        <p:pic>
          <p:nvPicPr>
            <p:cNvPr id="133" name="image3.png" descr="C:\Users\sarah.NLS-ONLINE\Dropbox\Sales\Marketing\NLS_Shared\_lance\hubilu\icon-Logo_vector.png"/>
            <p:cNvPicPr>
              <a:picLocks noChangeAspect="1"/>
            </p:cNvPicPr>
            <p:nvPr/>
          </p:nvPicPr>
          <p:blipFill>
            <a:blip r:embed="rId3">
              <a:extLst/>
            </a:blip>
            <a:stretch>
              <a:fillRect/>
            </a:stretch>
          </p:blipFill>
          <p:spPr>
            <a:xfrm>
              <a:off x="990600" y="2573710"/>
              <a:ext cx="648438" cy="429517"/>
            </a:xfrm>
            <a:prstGeom prst="rect">
              <a:avLst/>
            </a:prstGeom>
            <a:ln w="12700">
              <a:miter lim="400000"/>
            </a:ln>
          </p:spPr>
        </p:pic>
        <p:pic>
          <p:nvPicPr>
            <p:cNvPr id="134" name="image3.png" descr="C:\Users\sarah.NLS-ONLINE\Dropbox\Sales\Marketing\NLS_Shared\_lance\hubilu\icon-Logo_vector.png"/>
            <p:cNvPicPr>
              <a:picLocks noChangeAspect="1"/>
            </p:cNvPicPr>
            <p:nvPr/>
          </p:nvPicPr>
          <p:blipFill>
            <a:blip r:embed="rId3">
              <a:extLst/>
            </a:blip>
            <a:stretch>
              <a:fillRect/>
            </a:stretch>
          </p:blipFill>
          <p:spPr>
            <a:xfrm>
              <a:off x="990600" y="1001049"/>
              <a:ext cx="587634" cy="415627"/>
            </a:xfrm>
            <a:prstGeom prst="rect">
              <a:avLst/>
            </a:prstGeom>
            <a:ln w="12700">
              <a:miter lim="400000"/>
            </a:ln>
          </p:spPr>
        </p:pic>
      </p:grpSp>
      <p:pic>
        <p:nvPicPr>
          <p:cNvPr id="135" name="image1.jpg" descr="C:\Users\sarah.NLS-ONLINE\Dropbox\Sales\Marketing\NLS_Shared\_lance\hubilu\Hubilu Logo.jpg"/>
          <p:cNvPicPr>
            <a:picLocks noChangeAspect="1"/>
          </p:cNvPicPr>
          <p:nvPr/>
        </p:nvPicPr>
        <p:blipFill>
          <a:blip r:embed="rId4">
            <a:extLst/>
          </a:blip>
          <a:stretch>
            <a:fillRect/>
          </a:stretch>
        </p:blipFill>
        <p:spPr>
          <a:xfrm>
            <a:off x="248443" y="76993"/>
            <a:ext cx="665957" cy="665958"/>
          </a:xfrm>
          <a:prstGeom prst="rect">
            <a:avLst/>
          </a:prstGeom>
          <a:ln w="12700">
            <a:miter lim="400000"/>
          </a:ln>
        </p:spPr>
      </p:pic>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1676400" y="377890"/>
            <a:ext cx="6705600"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cap="all" spc="300">
                <a:latin typeface="Times New Roman"/>
                <a:ea typeface="Times New Roman"/>
                <a:cs typeface="Times New Roman"/>
                <a:sym typeface="Times New Roman"/>
              </a:defRPr>
            </a:lvl1pPr>
          </a:lstStyle>
          <a:p>
            <a:r>
              <a:t>Why  student  housing</a:t>
            </a:r>
          </a:p>
        </p:txBody>
      </p:sp>
      <p:sp>
        <p:nvSpPr>
          <p:cNvPr id="164" name="Shape 164"/>
          <p:cNvSpPr/>
          <p:nvPr/>
        </p:nvSpPr>
        <p:spPr>
          <a:xfrm>
            <a:off x="0" y="757112"/>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65" name="Shape 165"/>
          <p:cNvSpPr/>
          <p:nvPr/>
        </p:nvSpPr>
        <p:spPr>
          <a:xfrm>
            <a:off x="174015" y="837708"/>
            <a:ext cx="4536208" cy="425244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defRPr sz="1000">
                <a:latin typeface="Arial"/>
                <a:ea typeface="Arial"/>
                <a:cs typeface="Arial"/>
                <a:sym typeface="Arial"/>
              </a:defRPr>
            </a:pPr>
            <a:r>
              <a:rPr sz="1300"/>
              <a:t>Off Campus Student Housing began in the mid 90’s, it’s an infancy industry with high growth potentia</a:t>
            </a:r>
            <a:r>
              <a:rPr lang="en-US" sz="1300"/>
              <a:t>l, with many real estate investors capitalizing on the premium rents and lack of housing on university campuses.. </a:t>
            </a:r>
            <a:endParaRPr sz="1300"/>
          </a:p>
          <a:p>
            <a:pPr algn="just">
              <a:defRPr sz="1000">
                <a:latin typeface="Arial"/>
                <a:ea typeface="Arial"/>
                <a:cs typeface="Arial"/>
                <a:sym typeface="Arial"/>
              </a:defRPr>
            </a:pPr>
            <a:r>
              <a:rPr sz="1300"/>
              <a:t> </a:t>
            </a:r>
          </a:p>
          <a:p>
            <a:pPr algn="just">
              <a:defRPr sz="1000">
                <a:latin typeface="Arial"/>
                <a:ea typeface="Arial"/>
                <a:cs typeface="Arial"/>
                <a:sym typeface="Arial"/>
              </a:defRPr>
            </a:pPr>
            <a:r>
              <a:rPr lang="en-US" sz="1300"/>
              <a:t>Why Student Housing is Growing::</a:t>
            </a:r>
            <a:r>
              <a:rPr sz="1300"/>
              <a:t>:</a:t>
            </a:r>
          </a:p>
          <a:p>
            <a:pPr algn="just">
              <a:defRPr sz="1000">
                <a:latin typeface="Arial"/>
                <a:ea typeface="Arial"/>
                <a:cs typeface="Arial"/>
                <a:sym typeface="Arial"/>
              </a:defRPr>
            </a:pPr>
            <a:endParaRPr lang="en-US" sz="1300"/>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a:t>  Stable and Rising College Enrollment</a:t>
            </a:r>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a:t>  </a:t>
            </a:r>
            <a:r>
              <a:rPr sz="1300"/>
              <a:t>Demand </a:t>
            </a:r>
            <a:r>
              <a:rPr lang="en-US" sz="1300"/>
              <a:t>Exceeds S</a:t>
            </a:r>
            <a:r>
              <a:rPr sz="1300"/>
              <a:t>upply</a:t>
            </a:r>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a:t>  Students Desire Homelike Amenities</a:t>
            </a:r>
            <a:r>
              <a:rPr sz="1300"/>
              <a:t>  </a:t>
            </a:r>
            <a:endParaRPr lang="en-US" sz="1300"/>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a:t>  L</a:t>
            </a:r>
            <a:r>
              <a:rPr sz="1300"/>
              <a:t>ower </a:t>
            </a:r>
            <a:r>
              <a:rPr lang="en-US" sz="1300"/>
              <a:t>Off-Campus H</a:t>
            </a:r>
            <a:r>
              <a:rPr sz="1300"/>
              <a:t>ousing </a:t>
            </a:r>
            <a:r>
              <a:rPr lang="en-US" sz="1300"/>
              <a:t>C</a:t>
            </a:r>
            <a:r>
              <a:rPr sz="1300"/>
              <a:t>osts</a:t>
            </a:r>
          </a:p>
          <a:p>
            <a:pPr marL="457200" lvl="1" indent="0" algn="just">
              <a:spcBef>
                <a:spcPts val="400"/>
              </a:spcBef>
              <a:buClr>
                <a:srgbClr val="119448"/>
              </a:buClr>
              <a:buSzPct val="100000"/>
              <a:buFont typeface="Arial"/>
              <a:buChar char="►"/>
              <a:defRPr sz="1000">
                <a:latin typeface="Arial"/>
                <a:ea typeface="Arial"/>
                <a:cs typeface="Arial"/>
                <a:sym typeface="Arial"/>
              </a:defRPr>
            </a:pPr>
            <a:r>
              <a:rPr sz="1300"/>
              <a:t>  </a:t>
            </a:r>
            <a:r>
              <a:rPr lang="en-US" sz="1300"/>
              <a:t>Capital Constraints on Universities</a:t>
            </a:r>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a:t>  </a:t>
            </a:r>
            <a:r>
              <a:rPr sz="1300"/>
              <a:t>Recession </a:t>
            </a:r>
            <a:r>
              <a:rPr lang="en-US" sz="1300"/>
              <a:t>P</a:t>
            </a:r>
            <a:r>
              <a:rPr sz="1300"/>
              <a:t>roof </a:t>
            </a:r>
            <a:r>
              <a:rPr lang="en-US" sz="1300"/>
              <a:t>I</a:t>
            </a:r>
            <a:r>
              <a:rPr sz="1300"/>
              <a:t>ndustry</a:t>
            </a:r>
            <a:endParaRPr lang="en-US" sz="1300"/>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a:t>  Premium Market Rents Year Round</a:t>
            </a:r>
            <a:endParaRPr sz="1300"/>
          </a:p>
          <a:p>
            <a:pPr algn="just">
              <a:defRPr sz="1000">
                <a:latin typeface="Arial"/>
                <a:ea typeface="Arial"/>
                <a:cs typeface="Arial"/>
                <a:sym typeface="Arial"/>
              </a:defRPr>
            </a:pPr>
            <a:r>
              <a:rPr sz="1300"/>
              <a:t>   </a:t>
            </a:r>
          </a:p>
          <a:p>
            <a:pPr algn="just">
              <a:defRPr sz="1000">
                <a:latin typeface="Arial"/>
                <a:ea typeface="Arial"/>
                <a:cs typeface="Arial"/>
                <a:sym typeface="Arial"/>
              </a:defRPr>
            </a:pPr>
            <a:r>
              <a:rPr sz="1300"/>
              <a:t>Average monthly rents </a:t>
            </a:r>
            <a:r>
              <a:rPr lang="en-US" sz="1300"/>
              <a:t>of </a:t>
            </a:r>
            <a:r>
              <a:rPr sz="1300"/>
              <a:t>a unit in the USC area rose from approximately $750 in 2005 to $1,500 in 2016​</a:t>
            </a:r>
            <a:r>
              <a:rPr lang="en-US" sz="1300"/>
              <a:t> and s</a:t>
            </a:r>
            <a:r>
              <a:rPr sz="1300"/>
              <a:t>tudent enrollment at USC has grown from 32,000 in 2005 to 44,000 in 2016,</a:t>
            </a:r>
            <a:r>
              <a:rPr lang="en-US" sz="1300"/>
              <a:t> </a:t>
            </a:r>
            <a:r>
              <a:rPr sz="1300"/>
              <a:t>with 25,000 being graduate students</a:t>
            </a:r>
            <a:r>
              <a:rPr lang="en-US" sz="1300"/>
              <a:t>.</a:t>
            </a:r>
            <a:endParaRPr sz="1300"/>
          </a:p>
        </p:txBody>
      </p:sp>
      <p:pic>
        <p:nvPicPr>
          <p:cNvPr id="166"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pic>
        <p:nvPicPr>
          <p:cNvPr id="167" name="image12.png" descr="C:\Users\sarah.NLS-ONLINE\Dropbox\Sales\Marketing\NLS_Shared\_lance\hubilu\images\housingStocks.png"/>
          <p:cNvPicPr>
            <a:picLocks noChangeAspect="1"/>
          </p:cNvPicPr>
          <p:nvPr/>
        </p:nvPicPr>
        <p:blipFill>
          <a:blip r:embed="rId3">
            <a:extLst/>
          </a:blip>
          <a:stretch>
            <a:fillRect/>
          </a:stretch>
        </p:blipFill>
        <p:spPr>
          <a:xfrm>
            <a:off x="4827181" y="897320"/>
            <a:ext cx="4189229" cy="4163778"/>
          </a:xfrm>
          <a:prstGeom prst="rect">
            <a:avLst/>
          </a:prstGeom>
          <a:ln w="12700">
            <a:miter lim="400000"/>
          </a:ln>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1676400" y="377890"/>
            <a:ext cx="67056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spAutoFit/>
          </a:bodyPr>
          <a:lstStyle>
            <a:lvl1pPr algn="ctr">
              <a:defRPr sz="1600" cap="all" spc="300">
                <a:latin typeface="Times New Roman"/>
                <a:ea typeface="Times New Roman"/>
                <a:cs typeface="Times New Roman"/>
                <a:sym typeface="Times New Roman"/>
              </a:defRPr>
            </a:lvl1pPr>
          </a:lstStyle>
          <a:p>
            <a:r>
              <a:rPr lang="en-US"/>
              <a:t>Path of Growth Areas</a:t>
            </a:r>
            <a:endParaRPr/>
          </a:p>
        </p:txBody>
      </p:sp>
      <p:sp>
        <p:nvSpPr>
          <p:cNvPr id="164" name="Shape 164"/>
          <p:cNvSpPr/>
          <p:nvPr/>
        </p:nvSpPr>
        <p:spPr>
          <a:xfrm>
            <a:off x="0" y="757112"/>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65" name="Shape 165"/>
          <p:cNvSpPr/>
          <p:nvPr/>
        </p:nvSpPr>
        <p:spPr>
          <a:xfrm>
            <a:off x="174015" y="837708"/>
            <a:ext cx="4536208" cy="445250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t">
            <a:spAutoFit/>
          </a:bodyPr>
          <a:lstStyle/>
          <a:p>
            <a:pPr algn="just">
              <a:defRPr sz="1000">
                <a:latin typeface="Arial"/>
                <a:ea typeface="Arial"/>
                <a:cs typeface="Arial"/>
                <a:sym typeface="Arial"/>
              </a:defRPr>
            </a:pPr>
            <a:r>
              <a:rPr lang="en-US" sz="1300" dirty="0"/>
              <a:t>Emerging path of growth areas create more jobs, which means the demand for housing rises and needs fulfilled.  Exposition Park, home of LA Memorial Coliseum and Banc of California Stadium, the Natural History Museum, California Science Center and the new 1 Billion Dollar George Lukas Museum is a great example of this path.  Circled in the picture on the right is our latest </a:t>
            </a:r>
            <a:r>
              <a:rPr lang="en-US" sz="1300"/>
              <a:t>acquisition which is a block from this emerging area. </a:t>
            </a:r>
          </a:p>
          <a:p>
            <a:pPr algn="just">
              <a:defRPr sz="1000">
                <a:latin typeface="Arial"/>
                <a:ea typeface="Arial"/>
                <a:cs typeface="Arial"/>
                <a:sym typeface="Arial"/>
              </a:defRPr>
            </a:pPr>
            <a:endParaRPr sz="1300"/>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dirty="0"/>
              <a:t>  New Museum Predicts Thousands of Jobs Will be Created</a:t>
            </a:r>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a:t>  Housing </a:t>
            </a:r>
            <a:r>
              <a:rPr sz="1300"/>
              <a:t>Demand </a:t>
            </a:r>
            <a:r>
              <a:rPr lang="en-US" sz="1300" dirty="0"/>
              <a:t>Exceeds S</a:t>
            </a:r>
            <a:r>
              <a:rPr sz="1300" dirty="0"/>
              <a:t>upply</a:t>
            </a:r>
          </a:p>
          <a:p>
            <a:pPr marL="742950" lvl="1" indent="-285750" algn="just">
              <a:spcBef>
                <a:spcPts val="400"/>
              </a:spcBef>
              <a:buClr>
                <a:srgbClr val="119448"/>
              </a:buClr>
              <a:buSzPct val="100000"/>
              <a:buFont typeface="Arial"/>
              <a:buChar char="►"/>
              <a:defRPr sz="1000">
                <a:latin typeface="Arial"/>
                <a:ea typeface="Arial"/>
                <a:cs typeface="Arial"/>
                <a:sym typeface="Arial"/>
              </a:defRPr>
            </a:pPr>
            <a:r>
              <a:rPr lang="en-US" sz="1300"/>
              <a:t>Housing Rents and Resale Value will Rise</a:t>
            </a:r>
          </a:p>
          <a:p>
            <a:pPr marL="742950" lvl="1" indent="-285750" algn="just">
              <a:spcBef>
                <a:spcPts val="400"/>
              </a:spcBef>
              <a:buClr>
                <a:srgbClr val="119448"/>
              </a:buClr>
              <a:buSzPct val="100000"/>
              <a:buFont typeface="Arial"/>
              <a:buChar char="►"/>
              <a:defRPr sz="1000">
                <a:latin typeface="Arial"/>
                <a:ea typeface="Arial"/>
                <a:cs typeface="Arial"/>
                <a:sym typeface="Arial"/>
              </a:defRPr>
            </a:pPr>
            <a:r>
              <a:rPr lang="en-US" sz="1300" dirty="0"/>
              <a:t>World Wide Draw to the Area   </a:t>
            </a:r>
          </a:p>
          <a:p>
            <a:pPr marL="742950" lvl="1" indent="-285750" algn="just">
              <a:spcBef>
                <a:spcPts val="400"/>
              </a:spcBef>
              <a:buClr>
                <a:srgbClr val="119448"/>
              </a:buClr>
              <a:buSzPct val="100000"/>
              <a:buFont typeface="Arial"/>
              <a:buChar char="►"/>
              <a:defRPr sz="1000">
                <a:latin typeface="Arial"/>
                <a:ea typeface="Arial"/>
                <a:cs typeface="Arial"/>
                <a:sym typeface="Arial"/>
              </a:defRPr>
            </a:pPr>
            <a:r>
              <a:rPr lang="en-US" sz="1300" dirty="0"/>
              <a:t>LA Coliseum Will be Home of the 2024 Olympics </a:t>
            </a:r>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dirty="0"/>
              <a:t>  11 Acres of Green Space will Draw Family Friendly Festivals, Outdoor Film Screenings, and Educational Activities</a:t>
            </a:r>
          </a:p>
          <a:p>
            <a:pPr marL="457200" lvl="1" indent="0" algn="just">
              <a:spcBef>
                <a:spcPts val="400"/>
              </a:spcBef>
              <a:buClr>
                <a:srgbClr val="119448"/>
              </a:buClr>
              <a:buSzPct val="100000"/>
              <a:buFont typeface="Arial"/>
              <a:buChar char="►"/>
              <a:defRPr sz="1000">
                <a:latin typeface="Arial"/>
                <a:ea typeface="Arial"/>
                <a:cs typeface="Arial"/>
                <a:sym typeface="Arial"/>
              </a:defRPr>
            </a:pPr>
            <a:r>
              <a:rPr lang="en-US" sz="1300"/>
              <a:t>  Situated Close to USC Campus</a:t>
            </a:r>
          </a:p>
          <a:p>
            <a:pPr algn="just">
              <a:defRPr sz="1000">
                <a:latin typeface="Arial"/>
                <a:ea typeface="Arial"/>
                <a:cs typeface="Arial"/>
                <a:sym typeface="Arial"/>
              </a:defRPr>
            </a:pPr>
            <a:r>
              <a:rPr lang="en-US" sz="1300" dirty="0"/>
              <a:t>   </a:t>
            </a:r>
            <a:endParaRPr sz="1300" dirty="0"/>
          </a:p>
        </p:txBody>
      </p:sp>
      <p:pic>
        <p:nvPicPr>
          <p:cNvPr id="166"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pic>
        <p:nvPicPr>
          <p:cNvPr id="2" name="Picture 2" descr="A picture containing outdoor&#10;&#10;Description generated with very high confidence">
            <a:extLst>
              <a:ext uri="{FF2B5EF4-FFF2-40B4-BE49-F238E27FC236}">
                <a16:creationId xmlns:a16="http://schemas.microsoft.com/office/drawing/2014/main" id="{4083C6E8-ADBF-4D4B-9A80-544EE237B135}"/>
              </a:ext>
            </a:extLst>
          </p:cNvPr>
          <p:cNvPicPr>
            <a:picLocks noChangeAspect="1"/>
          </p:cNvPicPr>
          <p:nvPr/>
        </p:nvPicPr>
        <p:blipFill>
          <a:blip r:embed="rId3"/>
          <a:stretch>
            <a:fillRect/>
          </a:stretch>
        </p:blipFill>
        <p:spPr>
          <a:xfrm>
            <a:off x="4720806" y="928817"/>
            <a:ext cx="4295953" cy="4019111"/>
          </a:xfrm>
          <a:prstGeom prst="rect">
            <a:avLst/>
          </a:prstGeom>
        </p:spPr>
      </p:pic>
    </p:spTree>
    <p:extLst>
      <p:ext uri="{BB962C8B-B14F-4D97-AF65-F5344CB8AC3E}">
        <p14:creationId xmlns:p14="http://schemas.microsoft.com/office/powerpoint/2010/main" val="3251434166"/>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1219200" y="388523"/>
            <a:ext cx="6705600" cy="3114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cap="all" spc="300">
                <a:latin typeface="Times New Roman"/>
                <a:ea typeface="Times New Roman"/>
                <a:cs typeface="Times New Roman"/>
                <a:sym typeface="Times New Roman"/>
              </a:defRPr>
            </a:lvl1pPr>
          </a:lstStyle>
          <a:p>
            <a:r>
              <a:t>Opportunity Map</a:t>
            </a:r>
          </a:p>
        </p:txBody>
      </p:sp>
      <p:sp>
        <p:nvSpPr>
          <p:cNvPr id="170" name="Shape 170"/>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71" name="Shape 171"/>
          <p:cNvSpPr/>
          <p:nvPr/>
        </p:nvSpPr>
        <p:spPr>
          <a:xfrm>
            <a:off x="248444" y="1200149"/>
            <a:ext cx="2090720" cy="196977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spcBef>
                <a:spcPts val="1200"/>
              </a:spcBef>
              <a:defRPr sz="800">
                <a:latin typeface="Arial"/>
                <a:ea typeface="Arial"/>
                <a:cs typeface="Arial"/>
                <a:sym typeface="Arial"/>
              </a:defRPr>
            </a:pPr>
            <a:r>
              <a:rPr sz="1400"/>
              <a:t>Geographic Footprint from USC to Staples Center. </a:t>
            </a:r>
          </a:p>
          <a:p>
            <a:pPr algn="just">
              <a:spcBef>
                <a:spcPts val="1200"/>
              </a:spcBef>
              <a:defRPr sz="800">
                <a:latin typeface="Arial"/>
                <a:ea typeface="Arial"/>
                <a:cs typeface="Arial"/>
                <a:sym typeface="Arial"/>
              </a:defRPr>
            </a:pPr>
            <a:r>
              <a:rPr sz="1400"/>
              <a:t>The Black Outline around the USC Campus in the map below delineates the USC Security Patrol Area.</a:t>
            </a:r>
          </a:p>
        </p:txBody>
      </p:sp>
      <p:pic>
        <p:nvPicPr>
          <p:cNvPr id="172"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pic>
        <p:nvPicPr>
          <p:cNvPr id="173" name="image13.jpg" descr="C:\Users\sarah.NLS-ONLINE\Dropbox\Sales\Marketing\NLS_Shared\_lance\hubilu\images\USC Dept public safety.JPG"/>
          <p:cNvPicPr>
            <a:picLocks noChangeAspect="1"/>
          </p:cNvPicPr>
          <p:nvPr/>
        </p:nvPicPr>
        <p:blipFill>
          <a:blip r:embed="rId3">
            <a:extLst/>
          </a:blip>
          <a:stretch>
            <a:fillRect/>
          </a:stretch>
        </p:blipFill>
        <p:spPr>
          <a:xfrm>
            <a:off x="2590800" y="871967"/>
            <a:ext cx="4570218" cy="4165203"/>
          </a:xfrm>
          <a:prstGeom prst="rect">
            <a:avLst/>
          </a:prstGeom>
          <a:ln w="12700">
            <a:miter lim="400000"/>
          </a:ln>
        </p:spPr>
      </p:pic>
      <p:grpSp>
        <p:nvGrpSpPr>
          <p:cNvPr id="176" name="Group 176"/>
          <p:cNvGrpSpPr/>
          <p:nvPr/>
        </p:nvGrpSpPr>
        <p:grpSpPr>
          <a:xfrm>
            <a:off x="7283710" y="1200149"/>
            <a:ext cx="1576755" cy="3276601"/>
            <a:chOff x="0" y="0"/>
            <a:chExt cx="1576754" cy="3276600"/>
          </a:xfrm>
        </p:grpSpPr>
        <p:pic>
          <p:nvPicPr>
            <p:cNvPr id="174" name="image14.png"/>
            <p:cNvPicPr>
              <a:picLocks noChangeAspect="1"/>
            </p:cNvPicPr>
            <p:nvPr/>
          </p:nvPicPr>
          <p:blipFill>
            <a:blip r:embed="rId4">
              <a:extLst/>
            </a:blip>
            <a:stretch>
              <a:fillRect/>
            </a:stretch>
          </p:blipFill>
          <p:spPr>
            <a:xfrm>
              <a:off x="0" y="0"/>
              <a:ext cx="1576755" cy="3276600"/>
            </a:xfrm>
            <a:prstGeom prst="rect">
              <a:avLst/>
            </a:prstGeom>
            <a:ln w="12700" cap="flat">
              <a:noFill/>
              <a:miter lim="400000"/>
            </a:ln>
            <a:effectLst/>
          </p:spPr>
        </p:pic>
        <p:pic>
          <p:nvPicPr>
            <p:cNvPr id="175" name="image15.png"/>
            <p:cNvPicPr>
              <a:picLocks noChangeAspect="1"/>
            </p:cNvPicPr>
            <p:nvPr/>
          </p:nvPicPr>
          <p:blipFill>
            <a:blip r:embed="rId5">
              <a:extLst/>
            </a:blip>
            <a:stretch>
              <a:fillRect/>
            </a:stretch>
          </p:blipFill>
          <p:spPr>
            <a:xfrm>
              <a:off x="76200" y="914398"/>
              <a:ext cx="978384" cy="1333501"/>
            </a:xfrm>
            <a:prstGeom prst="rect">
              <a:avLst/>
            </a:prstGeom>
            <a:ln w="12700" cap="flat">
              <a:noFill/>
              <a:miter lim="400000"/>
            </a:ln>
            <a:effectLst/>
          </p:spPr>
        </p:pic>
      </p:gr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800100" y="356624"/>
            <a:ext cx="7543800" cy="338554"/>
          </a:xfrm>
          <a:prstGeom prst="rect">
            <a:avLst/>
          </a:prstGeom>
          <a:ln>
            <a:no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lIns="45719" rIns="45719">
            <a:spAutoFit/>
          </a:bodyPr>
          <a:lstStyle/>
          <a:p>
            <a:pPr algn="ctr">
              <a:defRPr sz="1600" cap="all">
                <a:solidFill>
                  <a:srgbClr val="808080"/>
                </a:solidFill>
                <a:latin typeface="Times New Roman"/>
                <a:ea typeface="Times New Roman"/>
                <a:cs typeface="Times New Roman"/>
                <a:sym typeface="Times New Roman"/>
              </a:defRPr>
            </a:pPr>
            <a:r>
              <a:rPr>
                <a:solidFill>
                  <a:schemeClr val="tx1"/>
                </a:solidFill>
              </a:rPr>
              <a:t>Los Angeles Metro / Subway  </a:t>
            </a:r>
            <a:r>
              <a:rPr spc="300">
                <a:solidFill>
                  <a:srgbClr val="000000"/>
                </a:solidFill>
              </a:rPr>
              <a:t>Expansion</a:t>
            </a:r>
          </a:p>
        </p:txBody>
      </p:sp>
      <p:sp>
        <p:nvSpPr>
          <p:cNvPr id="179" name="Shape 179"/>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80" name="Shape 180"/>
          <p:cNvSpPr/>
          <p:nvPr/>
        </p:nvSpPr>
        <p:spPr>
          <a:xfrm>
            <a:off x="350874" y="796096"/>
            <a:ext cx="8410354" cy="153888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spcBef>
                <a:spcPts val="600"/>
              </a:spcBef>
              <a:buClr>
                <a:srgbClr val="119448"/>
              </a:buClr>
              <a:buSzPct val="100000"/>
              <a:buFont typeface="Arial"/>
              <a:buChar char="►"/>
              <a:defRPr sz="1100">
                <a:latin typeface="Arial"/>
                <a:ea typeface="Arial"/>
                <a:cs typeface="Arial"/>
                <a:sym typeface="Arial"/>
              </a:defRPr>
            </a:pPr>
            <a:r>
              <a:t>   </a:t>
            </a:r>
            <a:r>
              <a:rPr sz="1150" err="1"/>
              <a:t>Hubilu</a:t>
            </a:r>
            <a:r>
              <a:rPr sz="1150"/>
              <a:t> will target properties located within walking distance of the expanding transportation system</a:t>
            </a:r>
            <a:r>
              <a:rPr lang="en-US" sz="1150"/>
              <a:t> hubs.</a:t>
            </a:r>
            <a:endParaRPr sz="1150"/>
          </a:p>
          <a:p>
            <a:pPr algn="just">
              <a:spcBef>
                <a:spcPts val="600"/>
              </a:spcBef>
              <a:buClr>
                <a:srgbClr val="119448"/>
              </a:buClr>
              <a:buSzPct val="100000"/>
              <a:buFont typeface="Arial"/>
              <a:buChar char="►"/>
              <a:defRPr sz="1100">
                <a:latin typeface="Arial"/>
                <a:ea typeface="Arial"/>
                <a:cs typeface="Arial"/>
                <a:sym typeface="Arial"/>
              </a:defRPr>
            </a:pPr>
            <a:r>
              <a:rPr sz="1150"/>
              <a:t>   </a:t>
            </a:r>
            <a:r>
              <a:rPr lang="en-US" sz="1150"/>
              <a:t>In addition to on-</a:t>
            </a:r>
            <a:r>
              <a:rPr sz="1150"/>
              <a:t>demand car service</a:t>
            </a:r>
            <a:r>
              <a:rPr lang="en-US" sz="1150"/>
              <a:t> availability</a:t>
            </a:r>
            <a:r>
              <a:rPr sz="1150"/>
              <a:t>, tenants benefit by being near the LA Metro/subway stations, eliminating</a:t>
            </a:r>
            <a:endParaRPr lang="en-US" sz="1150"/>
          </a:p>
          <a:p>
            <a:pPr algn="just">
              <a:spcBef>
                <a:spcPts val="600"/>
              </a:spcBef>
              <a:buClr>
                <a:srgbClr val="119448"/>
              </a:buClr>
              <a:buSzPct val="100000"/>
              <a:defRPr sz="1100">
                <a:latin typeface="Arial"/>
                <a:ea typeface="Arial"/>
                <a:cs typeface="Arial"/>
                <a:sym typeface="Arial"/>
              </a:defRPr>
            </a:pPr>
            <a:r>
              <a:rPr lang="en-US" sz="1150"/>
              <a:t>      </a:t>
            </a:r>
            <a:r>
              <a:rPr sz="1150"/>
              <a:t> the need and costs </a:t>
            </a:r>
            <a:r>
              <a:rPr lang="en-US" sz="1150"/>
              <a:t>for</a:t>
            </a:r>
            <a:r>
              <a:rPr sz="1150"/>
              <a:t> personal vehicles</a:t>
            </a:r>
            <a:r>
              <a:rPr lang="en-US" sz="1150"/>
              <a:t> and parking.</a:t>
            </a:r>
            <a:endParaRPr sz="1150"/>
          </a:p>
          <a:p>
            <a:pPr algn="just">
              <a:spcBef>
                <a:spcPts val="600"/>
              </a:spcBef>
              <a:buClr>
                <a:srgbClr val="119448"/>
              </a:buClr>
              <a:buSzPct val="100000"/>
              <a:buFont typeface="Arial"/>
              <a:buChar char="►"/>
              <a:defRPr sz="1100">
                <a:latin typeface="Arial"/>
                <a:ea typeface="Arial"/>
                <a:cs typeface="Arial"/>
                <a:sym typeface="Arial"/>
              </a:defRPr>
            </a:pPr>
            <a:r>
              <a:rPr sz="1150"/>
              <a:t>   Development opportunities will increase as the City encourages more density around the LA Metro/subway systems</a:t>
            </a:r>
            <a:endParaRPr lang="en-US" sz="1150"/>
          </a:p>
          <a:p>
            <a:pPr algn="just">
              <a:spcBef>
                <a:spcPts val="600"/>
              </a:spcBef>
              <a:buClr>
                <a:srgbClr val="119448"/>
              </a:buClr>
              <a:buSzPct val="100000"/>
              <a:defRPr sz="1100">
                <a:latin typeface="Arial"/>
                <a:ea typeface="Arial"/>
                <a:cs typeface="Arial"/>
                <a:sym typeface="Arial"/>
              </a:defRPr>
            </a:pPr>
            <a:r>
              <a:rPr lang="en-US" sz="1150"/>
              <a:t>      </a:t>
            </a:r>
            <a:r>
              <a:rPr sz="1150"/>
              <a:t> to help minimize vehicle congestion</a:t>
            </a:r>
            <a:r>
              <a:rPr lang="en-US" sz="1150"/>
              <a:t> and</a:t>
            </a:r>
            <a:r>
              <a:rPr sz="1150"/>
              <a:t> pollution levels</a:t>
            </a:r>
            <a:r>
              <a:rPr lang="en-US" sz="1150"/>
              <a:t>.</a:t>
            </a:r>
            <a:endParaRPr sz="1150"/>
          </a:p>
          <a:p>
            <a:pPr algn="just">
              <a:spcBef>
                <a:spcPts val="600"/>
              </a:spcBef>
              <a:buClr>
                <a:srgbClr val="119448"/>
              </a:buClr>
              <a:buSzPct val="100000"/>
              <a:buFont typeface="Arial"/>
              <a:buChar char="►"/>
              <a:defRPr sz="1100">
                <a:latin typeface="Arial"/>
                <a:ea typeface="Arial"/>
                <a:cs typeface="Arial"/>
                <a:sym typeface="Arial"/>
              </a:defRPr>
            </a:pPr>
            <a:r>
              <a:rPr sz="1150"/>
              <a:t>   Increased rents and development opportunities will result in </a:t>
            </a:r>
            <a:r>
              <a:rPr lang="en-US" sz="1150"/>
              <a:t>higher</a:t>
            </a:r>
            <a:r>
              <a:rPr sz="1150"/>
              <a:t> values and </a:t>
            </a:r>
            <a:r>
              <a:rPr lang="en-US" sz="1150"/>
              <a:t>a </a:t>
            </a:r>
            <a:r>
              <a:rPr sz="1150"/>
              <a:t>greater return on investment</a:t>
            </a:r>
          </a:p>
        </p:txBody>
      </p:sp>
      <p:pic>
        <p:nvPicPr>
          <p:cNvPr id="181"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pic>
        <p:nvPicPr>
          <p:cNvPr id="182" name="image16.jpg" descr="C:\Users\sarah.NLS-ONLINE\Dropbox\Sales\Marketing\NLS_Shared\_lance\hubilu\images\expo data.jpg"/>
          <p:cNvPicPr>
            <a:picLocks noChangeAspect="1"/>
          </p:cNvPicPr>
          <p:nvPr/>
        </p:nvPicPr>
        <p:blipFill>
          <a:blip r:embed="rId3">
            <a:extLst/>
          </a:blip>
          <a:stretch>
            <a:fillRect/>
          </a:stretch>
        </p:blipFill>
        <p:spPr>
          <a:xfrm>
            <a:off x="4189137" y="2334980"/>
            <a:ext cx="4679116" cy="2713592"/>
          </a:xfrm>
          <a:prstGeom prst="rect">
            <a:avLst/>
          </a:prstGeom>
          <a:ln w="12700">
            <a:miter lim="400000"/>
          </a:ln>
        </p:spPr>
      </p:pic>
      <p:pic>
        <p:nvPicPr>
          <p:cNvPr id="1026" name="Picture 2" descr="http://playfoursquare.s3.amazonaws.com/pix/XY7gazOaE9PQt8hxak8w10sSz5-F6X42Pdf1AzUwrD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21" y="2477386"/>
            <a:ext cx="3437686" cy="2571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800100" y="367257"/>
            <a:ext cx="75438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600" cap="all" spc="300">
                <a:latin typeface="Times New Roman"/>
                <a:ea typeface="Times New Roman"/>
                <a:cs typeface="Times New Roman"/>
                <a:sym typeface="Times New Roman"/>
              </a:defRPr>
            </a:pPr>
            <a:r>
              <a:t>Property </a:t>
            </a:r>
            <a:r>
              <a:rPr lang="en-US"/>
              <a:t>OWNED</a:t>
            </a:r>
            <a:r>
              <a:t> </a:t>
            </a:r>
            <a:r>
              <a:rPr>
                <a:solidFill>
                  <a:srgbClr val="808080"/>
                </a:solidFill>
              </a:rPr>
              <a:t>| Los Angeles</a:t>
            </a:r>
          </a:p>
        </p:txBody>
      </p:sp>
      <p:sp>
        <p:nvSpPr>
          <p:cNvPr id="186" name="Shape 186"/>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87" name="Shape 187"/>
          <p:cNvSpPr/>
          <p:nvPr/>
        </p:nvSpPr>
        <p:spPr>
          <a:xfrm>
            <a:off x="248443" y="731296"/>
            <a:ext cx="4786265" cy="88742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400"/>
              </a:spcBef>
              <a:defRPr sz="1000" b="1">
                <a:solidFill>
                  <a:srgbClr val="0D0D0D"/>
                </a:solidFill>
                <a:latin typeface="Arial"/>
                <a:ea typeface="Arial"/>
                <a:cs typeface="Arial"/>
                <a:sym typeface="Arial"/>
              </a:defRPr>
            </a:pPr>
            <a:r>
              <a:rPr sz="1200"/>
              <a:t>2909 S. Catalina Ave., Los Angeles</a:t>
            </a:r>
            <a:endParaRPr sz="1200">
              <a:solidFill>
                <a:srgbClr val="FFFFFF"/>
              </a:solidFill>
              <a:latin typeface="+mn-lt"/>
              <a:ea typeface="+mn-ea"/>
              <a:cs typeface="+mn-cs"/>
              <a:sym typeface="Helvetica"/>
            </a:endParaRPr>
          </a:p>
          <a:p>
            <a:pPr algn="just">
              <a:spcBef>
                <a:spcPts val="200"/>
              </a:spcBef>
              <a:defRPr sz="800">
                <a:solidFill>
                  <a:srgbClr val="0D0D0D"/>
                </a:solidFill>
                <a:latin typeface="Arial"/>
                <a:ea typeface="Arial"/>
                <a:cs typeface="Arial"/>
                <a:sym typeface="Arial"/>
              </a:defRPr>
            </a:pPr>
            <a:r>
              <a:rPr sz="1200" err="1"/>
              <a:t>Hubilu</a:t>
            </a:r>
            <a:r>
              <a:rPr sz="1200"/>
              <a:t> </a:t>
            </a:r>
            <a:r>
              <a:rPr lang="en-US" sz="1200"/>
              <a:t>acquired</a:t>
            </a:r>
            <a:r>
              <a:rPr sz="1200"/>
              <a:t> this 9 bedroom SFR located 3 blocks from</a:t>
            </a:r>
            <a:r>
              <a:rPr sz="1200" b="1"/>
              <a:t> </a:t>
            </a:r>
            <a:r>
              <a:rPr sz="1200"/>
              <a:t>USC</a:t>
            </a:r>
            <a:r>
              <a:rPr sz="1200" b="1"/>
              <a:t> </a:t>
            </a:r>
            <a:r>
              <a:rPr sz="1200"/>
              <a:t>Campus. Property is in turn-key condition, cash-flow positive, and close to USC Village. Purchase price $925,000.  Cap Rate 7.2%</a:t>
            </a:r>
          </a:p>
        </p:txBody>
      </p:sp>
      <p:pic>
        <p:nvPicPr>
          <p:cNvPr id="188"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pic>
        <p:nvPicPr>
          <p:cNvPr id="189" name="image2.jpg"/>
          <p:cNvPicPr>
            <a:picLocks noChangeAspect="1"/>
          </p:cNvPicPr>
          <p:nvPr/>
        </p:nvPicPr>
        <p:blipFill>
          <a:blip r:embed="rId3">
            <a:extLst/>
          </a:blip>
          <a:stretch>
            <a:fillRect/>
          </a:stretch>
        </p:blipFill>
        <p:spPr>
          <a:xfrm>
            <a:off x="5231519" y="789824"/>
            <a:ext cx="3912481" cy="4332410"/>
          </a:xfrm>
          <a:prstGeom prst="rect">
            <a:avLst/>
          </a:prstGeom>
          <a:ln w="12700">
            <a:miter lim="400000"/>
          </a:ln>
        </p:spPr>
      </p:pic>
      <p:graphicFrame>
        <p:nvGraphicFramePr>
          <p:cNvPr id="190" name="Table 190"/>
          <p:cNvGraphicFramePr/>
          <p:nvPr>
            <p:extLst>
              <p:ext uri="{D42A27DB-BD31-4B8C-83A1-F6EECF244321}">
                <p14:modId xmlns:p14="http://schemas.microsoft.com/office/powerpoint/2010/main" val="1386374251"/>
              </p:ext>
            </p:extLst>
          </p:nvPr>
        </p:nvGraphicFramePr>
        <p:xfrm>
          <a:off x="237810" y="1615625"/>
          <a:ext cx="4887084" cy="3491060"/>
        </p:xfrm>
        <a:graphic>
          <a:graphicData uri="http://schemas.openxmlformats.org/drawingml/2006/table">
            <a:tbl>
              <a:tblPr>
                <a:tableStyleId>{4C3C2611-4C71-4FC5-86AE-919BDF0F9419}</a:tableStyleId>
              </a:tblPr>
              <a:tblGrid>
                <a:gridCol w="1110248">
                  <a:extLst>
                    <a:ext uri="{9D8B030D-6E8A-4147-A177-3AD203B41FA5}">
                      <a16:colId xmlns:a16="http://schemas.microsoft.com/office/drawing/2014/main" val="20000"/>
                    </a:ext>
                  </a:extLst>
                </a:gridCol>
                <a:gridCol w="789802">
                  <a:extLst>
                    <a:ext uri="{9D8B030D-6E8A-4147-A177-3AD203B41FA5}">
                      <a16:colId xmlns:a16="http://schemas.microsoft.com/office/drawing/2014/main" val="20001"/>
                    </a:ext>
                  </a:extLst>
                </a:gridCol>
                <a:gridCol w="950997">
                  <a:extLst>
                    <a:ext uri="{9D8B030D-6E8A-4147-A177-3AD203B41FA5}">
                      <a16:colId xmlns:a16="http://schemas.microsoft.com/office/drawing/2014/main" val="20002"/>
                    </a:ext>
                  </a:extLst>
                </a:gridCol>
                <a:gridCol w="1158238">
                  <a:extLst>
                    <a:ext uri="{9D8B030D-6E8A-4147-A177-3AD203B41FA5}">
                      <a16:colId xmlns:a16="http://schemas.microsoft.com/office/drawing/2014/main" val="20003"/>
                    </a:ext>
                  </a:extLst>
                </a:gridCol>
                <a:gridCol w="877799">
                  <a:extLst>
                    <a:ext uri="{9D8B030D-6E8A-4147-A177-3AD203B41FA5}">
                      <a16:colId xmlns:a16="http://schemas.microsoft.com/office/drawing/2014/main" val="20004"/>
                    </a:ext>
                  </a:extLst>
                </a:gridCol>
              </a:tblGrid>
              <a:tr h="351730">
                <a:tc>
                  <a:txBody>
                    <a:bodyPr/>
                    <a:lstStyle/>
                    <a:p>
                      <a:pPr algn="ctr">
                        <a:defRPr sz="1800"/>
                      </a:pPr>
                      <a:r>
                        <a:rPr sz="900" b="1">
                          <a:latin typeface="Arial"/>
                          <a:ea typeface="Arial"/>
                          <a:cs typeface="Arial"/>
                          <a:sym typeface="Arial"/>
                        </a:rPr>
                        <a:t>Rental Unit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Current 
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Future 
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Close of Escrow</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b="1">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0"/>
                  </a:ext>
                </a:extLst>
              </a:tr>
              <a:tr h="180017">
                <a:tc>
                  <a:txBody>
                    <a:bodyPr/>
                    <a:lstStyle/>
                    <a:p>
                      <a:pPr algn="ctr">
                        <a:defRPr sz="1800"/>
                      </a:pPr>
                      <a:r>
                        <a:rPr lang="en-US" sz="900">
                          <a:latin typeface="Arial"/>
                          <a:ea typeface="Arial"/>
                          <a:cs typeface="Arial"/>
                          <a:sym typeface="Arial"/>
                        </a:rPr>
                        <a:t> </a:t>
                      </a:r>
                      <a:r>
                        <a:rPr sz="900">
                          <a:latin typeface="Arial"/>
                          <a:ea typeface="Arial"/>
                          <a:cs typeface="Arial"/>
                          <a:sym typeface="Arial"/>
                        </a:rPr>
                        <a:t> 1</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$925,000.00</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1"/>
                  </a:ext>
                </a:extLst>
              </a:tr>
              <a:tr h="193863">
                <a:tc>
                  <a:txBody>
                    <a:bodyPr/>
                    <a:lstStyle/>
                    <a:p>
                      <a:pPr algn="ctr">
                        <a:defRPr sz="1800"/>
                      </a:pPr>
                      <a:r>
                        <a:rPr lang="en-US" sz="900">
                          <a:latin typeface="Arial"/>
                          <a:ea typeface="Arial"/>
                          <a:cs typeface="Arial"/>
                          <a:sym typeface="Arial"/>
                        </a:rPr>
                        <a:t> </a:t>
                      </a:r>
                      <a:r>
                        <a:rPr sz="900">
                          <a:latin typeface="Arial"/>
                          <a:ea typeface="Arial"/>
                          <a:cs typeface="Arial"/>
                          <a:sym typeface="Arial"/>
                        </a:rPr>
                        <a:t> 2</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2"/>
                  </a:ext>
                </a:extLst>
              </a:tr>
              <a:tr h="207712">
                <a:tc>
                  <a:txBody>
                    <a:bodyPr/>
                    <a:lstStyle/>
                    <a:p>
                      <a:pPr algn="ctr">
                        <a:defRPr sz="1800"/>
                      </a:pPr>
                      <a:r>
                        <a:rPr lang="en-US" sz="900">
                          <a:latin typeface="Arial"/>
                          <a:ea typeface="Arial"/>
                          <a:cs typeface="Arial"/>
                          <a:sym typeface="Arial"/>
                        </a:rPr>
                        <a:t> </a:t>
                      </a:r>
                      <a:r>
                        <a:rPr sz="900">
                          <a:latin typeface="Arial"/>
                          <a:ea typeface="Arial"/>
                          <a:cs typeface="Arial"/>
                          <a:sym typeface="Arial"/>
                        </a:rPr>
                        <a:t> 3</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Purchase Price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tc>
                  <a:txBody>
                    <a:bodyPr/>
                    <a:lstStyle/>
                    <a:p>
                      <a:pPr algn="ctr">
                        <a:defRPr sz="1800"/>
                      </a:pPr>
                      <a:r>
                        <a:rPr sz="900">
                          <a:latin typeface="Arial"/>
                          <a:ea typeface="Arial"/>
                          <a:cs typeface="Arial"/>
                          <a:sym typeface="Arial"/>
                        </a:rPr>
                        <a:t>$925,000.00</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extLst>
                  <a:ext uri="{0D108BD9-81ED-4DB2-BD59-A6C34878D82A}">
                    <a16:rowId xmlns:a16="http://schemas.microsoft.com/office/drawing/2014/main" val="10003"/>
                  </a:ext>
                </a:extLst>
              </a:tr>
              <a:tr h="193863">
                <a:tc>
                  <a:txBody>
                    <a:bodyPr/>
                    <a:lstStyle/>
                    <a:p>
                      <a:pPr algn="ctr">
                        <a:defRPr sz="1800"/>
                      </a:pPr>
                      <a:r>
                        <a:rPr lang="en-US" sz="900">
                          <a:latin typeface="Arial"/>
                          <a:ea typeface="Arial"/>
                          <a:cs typeface="Arial"/>
                          <a:sym typeface="Arial"/>
                        </a:rPr>
                        <a:t> </a:t>
                      </a:r>
                      <a:r>
                        <a:rPr sz="900">
                          <a:latin typeface="Arial"/>
                          <a:ea typeface="Arial"/>
                          <a:cs typeface="Arial"/>
                          <a:sym typeface="Arial"/>
                        </a:rPr>
                        <a:t> 4</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4"/>
                  </a:ext>
                </a:extLst>
              </a:tr>
              <a:tr h="180017">
                <a:tc>
                  <a:txBody>
                    <a:bodyPr/>
                    <a:lstStyle/>
                    <a:p>
                      <a:pPr algn="ctr">
                        <a:defRPr sz="1800"/>
                      </a:pPr>
                      <a:r>
                        <a:rPr lang="en-US" sz="900">
                          <a:latin typeface="Arial"/>
                          <a:ea typeface="Arial"/>
                          <a:cs typeface="Arial"/>
                          <a:sym typeface="Arial"/>
                        </a:rPr>
                        <a:t> </a:t>
                      </a:r>
                      <a:r>
                        <a:rPr sz="900">
                          <a:latin typeface="Arial"/>
                          <a:ea typeface="Arial"/>
                          <a:cs typeface="Arial"/>
                          <a:sym typeface="Arial"/>
                        </a:rPr>
                        <a:t> 5</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5"/>
                  </a:ext>
                </a:extLst>
              </a:tr>
              <a:tr h="180017">
                <a:tc>
                  <a:txBody>
                    <a:bodyPr/>
                    <a:lstStyle/>
                    <a:p>
                      <a:pPr algn="ctr">
                        <a:defRPr sz="1800"/>
                      </a:pPr>
                      <a:r>
                        <a:rPr lang="en-US" sz="900">
                          <a:latin typeface="Arial"/>
                          <a:ea typeface="Arial"/>
                          <a:cs typeface="Arial"/>
                          <a:sym typeface="Arial"/>
                        </a:rPr>
                        <a:t> </a:t>
                      </a:r>
                      <a:r>
                        <a:rPr sz="900">
                          <a:latin typeface="Arial"/>
                          <a:ea typeface="Arial"/>
                          <a:cs typeface="Arial"/>
                          <a:sym typeface="Arial"/>
                        </a:rPr>
                        <a:t> 6</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 </a:t>
                      </a:r>
                      <a:r>
                        <a:rPr sz="900">
                          <a:latin typeface="Arial"/>
                          <a:ea typeface="Arial"/>
                          <a:cs typeface="Arial"/>
                          <a:sym typeface="Arial"/>
                        </a:rPr>
                        <a:t>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t>$925,000.00</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6"/>
                  </a:ext>
                </a:extLst>
              </a:tr>
              <a:tr h="180017">
                <a:tc>
                  <a:txBody>
                    <a:bodyPr/>
                    <a:lstStyle/>
                    <a:p>
                      <a:pPr algn="ctr">
                        <a:defRPr sz="1800"/>
                      </a:pPr>
                      <a:r>
                        <a:rPr lang="en-US" sz="900">
                          <a:latin typeface="Arial"/>
                          <a:ea typeface="Arial"/>
                          <a:cs typeface="Arial"/>
                          <a:sym typeface="Arial"/>
                        </a:rPr>
                        <a:t> </a:t>
                      </a:r>
                      <a:r>
                        <a:rPr sz="900">
                          <a:latin typeface="Arial"/>
                          <a:ea typeface="Arial"/>
                          <a:cs typeface="Arial"/>
                          <a:sym typeface="Arial"/>
                        </a:rPr>
                        <a:t> 7</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 </a:t>
                      </a:r>
                      <a:r>
                        <a:rPr sz="900">
                          <a:latin typeface="Arial"/>
                          <a:ea typeface="Arial"/>
                          <a:cs typeface="Arial"/>
                          <a:sym typeface="Arial"/>
                        </a:rPr>
                        <a:t>Mortgage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($670,000)</a:t>
                      </a:r>
                      <a:r>
                        <a:rPr lang="en-US" sz="900">
                          <a:latin typeface="Arial"/>
                          <a:ea typeface="Arial"/>
                          <a:cs typeface="Arial"/>
                          <a:sym typeface="Arial"/>
                        </a:rPr>
                        <a:t> </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7"/>
                  </a:ext>
                </a:extLst>
              </a:tr>
              <a:tr h="180017">
                <a:tc>
                  <a:txBody>
                    <a:bodyPr/>
                    <a:lstStyle/>
                    <a:p>
                      <a:pPr algn="ctr">
                        <a:defRPr sz="1800"/>
                      </a:pPr>
                      <a:r>
                        <a:rPr lang="en-US" sz="900">
                          <a:latin typeface="Arial"/>
                          <a:ea typeface="Arial"/>
                          <a:cs typeface="Arial"/>
                          <a:sym typeface="Arial"/>
                        </a:rPr>
                        <a:t> </a:t>
                      </a:r>
                      <a:r>
                        <a:rPr sz="900">
                          <a:latin typeface="Arial"/>
                          <a:ea typeface="Arial"/>
                          <a:cs typeface="Arial"/>
                          <a:sym typeface="Arial"/>
                        </a:rPr>
                        <a:t> 8</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8"/>
                  </a:ext>
                </a:extLst>
              </a:tr>
              <a:tr h="193863">
                <a:tc>
                  <a:txBody>
                    <a:bodyPr/>
                    <a:lstStyle/>
                    <a:p>
                      <a:pPr algn="ctr">
                        <a:defRPr sz="1800"/>
                      </a:pPr>
                      <a:r>
                        <a:rPr lang="en-US" sz="900">
                          <a:latin typeface="Arial"/>
                          <a:ea typeface="Arial"/>
                          <a:cs typeface="Arial"/>
                          <a:sym typeface="Arial"/>
                        </a:rPr>
                        <a:t> </a:t>
                      </a:r>
                      <a:r>
                        <a:rPr sz="900">
                          <a:latin typeface="Arial"/>
                          <a:ea typeface="Arial"/>
                          <a:cs typeface="Arial"/>
                          <a:sym typeface="Arial"/>
                        </a:rPr>
                        <a:t> 9</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789</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814</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 </a:t>
                      </a:r>
                      <a:r>
                        <a:rPr sz="900">
                          <a:latin typeface="Arial"/>
                          <a:ea typeface="Arial"/>
                          <a:cs typeface="Arial"/>
                          <a:sym typeface="Arial"/>
                        </a:rPr>
                        <a:t>Equity</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t>$255,000.00</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9"/>
                  </a:ext>
                </a:extLst>
              </a:tr>
              <a:tr h="196680">
                <a:tc>
                  <a:txBody>
                    <a:bodyPr/>
                    <a:lstStyle/>
                    <a:p>
                      <a:pPr algn="ctr">
                        <a:defRPr sz="1800"/>
                      </a:pPr>
                      <a:r>
                        <a:rPr lang="en-US" sz="900" b="1">
                          <a:latin typeface="Arial"/>
                          <a:ea typeface="Arial"/>
                          <a:cs typeface="Arial"/>
                          <a:sym typeface="Arial"/>
                        </a:rPr>
                        <a:t> </a:t>
                      </a:r>
                      <a:r>
                        <a:rPr sz="900" b="1">
                          <a:latin typeface="Arial"/>
                          <a:ea typeface="Arial"/>
                          <a:cs typeface="Arial"/>
                          <a:sym typeface="Arial"/>
                        </a:rPr>
                        <a:t> Total</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7,100</a:t>
                      </a:r>
                      <a:r>
                        <a:rPr sz="900" b="1">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7,318</a:t>
                      </a:r>
                      <a:endParaRPr sz="900" b="1">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0"/>
                  </a:ext>
                </a:extLst>
              </a:tr>
              <a:tr h="145585">
                <a:tc>
                  <a:txBody>
                    <a:bodyPr/>
                    <a:lstStyle/>
                    <a:p>
                      <a:pPr algn="ctr">
                        <a:defRPr sz="1800"/>
                      </a:pPr>
                      <a:r>
                        <a:rPr sz="900">
                          <a:latin typeface="Arial"/>
                          <a:ea typeface="Arial"/>
                          <a:cs typeface="Arial"/>
                          <a:sym typeface="Arial"/>
                        </a:rPr>
                        <a:t>    Note:  Tenants Pay </a:t>
                      </a: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All Utilities </a:t>
                      </a:r>
                    </a:p>
                  </a:txBody>
                  <a:tcPr marL="0" marR="0" marT="0" marB="0" anchor="ctr" horzOverflow="overflow">
                    <a:lnL w="31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 </a:t>
                      </a:r>
                      <a:r>
                        <a:rPr sz="900">
                          <a:latin typeface="Arial"/>
                          <a:ea typeface="Arial"/>
                          <a:cs typeface="Arial"/>
                          <a:sym typeface="Arial"/>
                        </a:rPr>
                        <a:t>Current Annual Rent</a:t>
                      </a: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85,200</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extLst>
                  <a:ext uri="{0D108BD9-81ED-4DB2-BD59-A6C34878D82A}">
                    <a16:rowId xmlns:a16="http://schemas.microsoft.com/office/drawing/2014/main" val="10011"/>
                  </a:ext>
                </a:extLst>
              </a:tr>
              <a:tr h="135186">
                <a:tc>
                  <a:txBody>
                    <a:bodyPr/>
                    <a:lstStyle/>
                    <a:p>
                      <a:pPr algn="ctr">
                        <a:defRPr sz="1800"/>
                      </a:pPr>
                      <a:r>
                        <a:rPr lang="en-US" sz="900">
                          <a:latin typeface="Arial"/>
                          <a:ea typeface="Arial"/>
                          <a:cs typeface="Arial"/>
                          <a:sym typeface="Arial"/>
                        </a:rPr>
                        <a:t> </a:t>
                      </a:r>
                      <a:r>
                        <a:rPr sz="90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85,200</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87,816</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 </a:t>
                      </a:r>
                      <a:r>
                        <a:rPr sz="900">
                          <a:latin typeface="Arial"/>
                          <a:ea typeface="Arial"/>
                          <a:cs typeface="Arial"/>
                          <a:sym typeface="Arial"/>
                        </a:rPr>
                        <a:t>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($18,500)</a:t>
                      </a: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2"/>
                  </a:ext>
                </a:extLst>
              </a:tr>
              <a:tr h="135186">
                <a:tc>
                  <a:txBody>
                    <a:bodyPr/>
                    <a:lstStyle/>
                    <a:p>
                      <a:pPr algn="ctr">
                        <a:defRPr sz="1800"/>
                      </a:pPr>
                      <a:r>
                        <a:rPr lang="en-US" sz="900">
                          <a:latin typeface="Arial"/>
                          <a:ea typeface="Arial"/>
                          <a:cs typeface="Arial"/>
                          <a:sym typeface="Arial"/>
                        </a:rPr>
                        <a:t> </a:t>
                      </a:r>
                      <a:r>
                        <a:rPr sz="90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($18,500)</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($18,500)</a:t>
                      </a: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 </a:t>
                      </a:r>
                      <a:r>
                        <a:rPr sz="900">
                          <a:latin typeface="Arial"/>
                          <a:ea typeface="Arial"/>
                          <a:cs typeface="Arial"/>
                          <a:sym typeface="Arial"/>
                        </a:rPr>
                        <a:t>Annual Debt Service</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($40,200)</a:t>
                      </a: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3"/>
                  </a:ext>
                </a:extLst>
              </a:tr>
              <a:tr h="126475">
                <a:tc>
                  <a:txBody>
                    <a:bodyPr/>
                    <a:lstStyle/>
                    <a:p>
                      <a:pPr algn="ctr">
                        <a:defRPr sz="1800"/>
                      </a:pPr>
                      <a:r>
                        <a:rPr lang="en-US" sz="900">
                          <a:latin typeface="Arial"/>
                          <a:ea typeface="Arial"/>
                          <a:cs typeface="Arial"/>
                          <a:sym typeface="Arial"/>
                        </a:rPr>
                        <a:t> </a:t>
                      </a:r>
                      <a:r>
                        <a:rPr sz="90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66,700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lang="en-US" sz="900">
                          <a:latin typeface="Arial"/>
                        </a:rPr>
                        <a:t>$69,316</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lang="en-US" sz="900">
                          <a:latin typeface="Arial"/>
                          <a:ea typeface="Arial"/>
                          <a:cs typeface="Arial"/>
                          <a:sym typeface="Arial"/>
                        </a:rPr>
                        <a:t> </a:t>
                      </a:r>
                      <a:r>
                        <a:rPr sz="900">
                          <a:latin typeface="Arial"/>
                          <a:ea typeface="Arial"/>
                          <a:cs typeface="Arial"/>
                          <a:sym typeface="Arial"/>
                        </a:rPr>
                        <a:t>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26,500</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4"/>
                  </a:ext>
                </a:extLst>
              </a:tr>
              <a:tr h="126475">
                <a:tc>
                  <a:txBody>
                    <a:bodyPr/>
                    <a:lstStyle/>
                    <a:p>
                      <a:pPr algn="ctr">
                        <a:defRPr sz="1800"/>
                      </a:pPr>
                      <a:r>
                        <a:rPr lang="en-US" sz="900">
                          <a:latin typeface="Arial"/>
                          <a:ea typeface="Arial"/>
                          <a:cs typeface="Arial"/>
                          <a:sym typeface="Arial"/>
                        </a:rPr>
                        <a:t> </a:t>
                      </a:r>
                      <a:r>
                        <a:rPr sz="900">
                          <a:latin typeface="Arial"/>
                          <a:ea typeface="Arial"/>
                          <a:cs typeface="Arial"/>
                          <a:sym typeface="Arial"/>
                        </a:rPr>
                        <a:t> Purchase Price</a:t>
                      </a: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$925,000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$925,000 </a:t>
                      </a: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tc>
                  <a:txBody>
                    <a:bodyPr/>
                    <a:lstStyle/>
                    <a:p>
                      <a:pPr algn="ctr">
                        <a:defRPr sz="1800"/>
                      </a:pPr>
                      <a:r>
                        <a:rPr lang="en-US" sz="900">
                          <a:latin typeface="Arial"/>
                          <a:ea typeface="Arial"/>
                          <a:cs typeface="Arial"/>
                          <a:sym typeface="Arial"/>
                        </a:rPr>
                        <a:t> </a:t>
                      </a:r>
                      <a:r>
                        <a:rPr sz="900">
                          <a:latin typeface="Arial"/>
                          <a:ea typeface="Arial"/>
                          <a:cs typeface="Arial"/>
                          <a:sym typeface="Arial"/>
                        </a:rPr>
                        <a:t>Principal Reduction</a:t>
                      </a: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$10,400</a:t>
                      </a: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5"/>
                  </a:ext>
                </a:extLst>
              </a:tr>
              <a:tr h="155984">
                <a:tc>
                  <a:txBody>
                    <a:bodyPr/>
                    <a:lstStyle/>
                    <a:p>
                      <a:pPr algn="ctr">
                        <a:defRPr sz="1800"/>
                      </a:pPr>
                      <a:r>
                        <a:rPr lang="en-US" sz="900" b="1">
                          <a:latin typeface="Arial"/>
                          <a:ea typeface="Arial"/>
                          <a:cs typeface="Arial"/>
                          <a:sym typeface="Arial"/>
                        </a:rPr>
                        <a:t> </a:t>
                      </a:r>
                      <a:r>
                        <a:rPr sz="900" b="1">
                          <a:latin typeface="Arial"/>
                          <a:ea typeface="Arial"/>
                          <a:cs typeface="Arial"/>
                          <a:sym typeface="Arial"/>
                        </a:rPr>
                        <a:t> Actual Cap Rate</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1800"/>
                      </a:pPr>
                      <a:r>
                        <a:rPr lang="en-US" sz="900" b="1">
                          <a:latin typeface="Arial"/>
                          <a:ea typeface="Arial"/>
                          <a:cs typeface="Arial"/>
                          <a:sym typeface="Arial"/>
                        </a:rPr>
                        <a:t>7.2</a:t>
                      </a:r>
                      <a:r>
                        <a:rPr sz="900" b="1">
                          <a:latin typeface="Arial"/>
                          <a:ea typeface="Arial"/>
                          <a:cs typeface="Arial"/>
                          <a:sym typeface="Arial"/>
                        </a:rPr>
                        <a:t>%</a:t>
                      </a:r>
                    </a:p>
                  </a:txBody>
                  <a:tcPr marL="0" marR="0" marT="0" marB="0" anchor="ctr" horzOverflow="overflow">
                    <a:lnL w="3175">
                      <a:solidFill>
                        <a:srgbClr val="A6A6A6"/>
                      </a:solidFill>
                    </a:lnL>
                    <a:lnR w="3175">
                      <a:solidFill>
                        <a:srgbClr val="A6A6A6"/>
                      </a:solidFill>
                    </a:lnR>
                    <a:lnT w="28575">
                      <a:solidFill>
                        <a:srgbClr val="A6A6A6"/>
                      </a:solidFill>
                    </a:lnT>
                    <a:lnB w="28575">
                      <a:solidFill>
                        <a:srgbClr val="A6A6A6"/>
                      </a:solidFill>
                    </a:lnB>
                    <a:solidFill>
                      <a:srgbClr val="FFFF99"/>
                    </a:solidFill>
                  </a:tcPr>
                </a:tc>
                <a:tc>
                  <a:txBody>
                    <a:bodyPr/>
                    <a:lstStyle/>
                    <a:p>
                      <a:pPr algn="ctr">
                        <a:defRPr sz="700" b="1">
                          <a:latin typeface="Arial"/>
                          <a:ea typeface="Arial"/>
                          <a:cs typeface="Arial"/>
                          <a:sym typeface="Arial"/>
                        </a:defRPr>
                      </a:pPr>
                      <a:r>
                        <a:rPr lang="en-US" sz="900" b="1">
                          <a:latin typeface="Arial"/>
                        </a:rPr>
                        <a:t>7.5%</a:t>
                      </a:r>
                      <a:endParaRPr sz="900" b="1">
                        <a:latin typeface="Arial"/>
                      </a:endParaRP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lang="en-US" sz="900" b="1">
                          <a:latin typeface="Arial"/>
                          <a:ea typeface="Arial"/>
                          <a:cs typeface="Arial"/>
                          <a:sym typeface="Arial"/>
                        </a:rPr>
                        <a:t> </a:t>
                      </a:r>
                      <a:r>
                        <a:rPr sz="900" b="1">
                          <a:latin typeface="Arial"/>
                          <a:ea typeface="Arial"/>
                          <a:cs typeface="Arial"/>
                          <a:sym typeface="Arial"/>
                        </a:rPr>
                        <a:t>Total Return</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36,900</a:t>
                      </a:r>
                      <a:endParaRPr sz="900" b="1">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tcPr>
                </a:tc>
                <a:extLst>
                  <a:ext uri="{0D108BD9-81ED-4DB2-BD59-A6C34878D82A}">
                    <a16:rowId xmlns:a16="http://schemas.microsoft.com/office/drawing/2014/main" val="10016"/>
                  </a:ext>
                </a:extLst>
              </a:tr>
            </a:tbl>
          </a:graphicData>
        </a:graphic>
      </p:graphicFrame>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800100" y="356624"/>
            <a:ext cx="75438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600" cap="all" spc="300">
                <a:latin typeface="Times New Roman"/>
                <a:ea typeface="Times New Roman"/>
                <a:cs typeface="Times New Roman"/>
                <a:sym typeface="Times New Roman"/>
              </a:defRPr>
            </a:pPr>
            <a:r>
              <a:t>Property </a:t>
            </a:r>
            <a:r>
              <a:rPr lang="en-US"/>
              <a:t>OWNED</a:t>
            </a:r>
            <a:r>
              <a:t> </a:t>
            </a:r>
            <a:r>
              <a:rPr>
                <a:solidFill>
                  <a:srgbClr val="808080"/>
                </a:solidFill>
              </a:rPr>
              <a:t>| Los Angeles</a:t>
            </a:r>
          </a:p>
        </p:txBody>
      </p:sp>
      <p:sp>
        <p:nvSpPr>
          <p:cNvPr id="193" name="Shape 193"/>
          <p:cNvSpPr/>
          <p:nvPr/>
        </p:nvSpPr>
        <p:spPr>
          <a:xfrm>
            <a:off x="0" y="746479"/>
            <a:ext cx="9144000" cy="12700"/>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94" name="Shape 194"/>
          <p:cNvSpPr/>
          <p:nvPr/>
        </p:nvSpPr>
        <p:spPr>
          <a:xfrm>
            <a:off x="195278" y="762428"/>
            <a:ext cx="4979047" cy="85664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400"/>
              </a:spcBef>
              <a:defRPr sz="1000" b="1">
                <a:solidFill>
                  <a:srgbClr val="0D0D0D"/>
                </a:solidFill>
                <a:latin typeface="Arial"/>
                <a:ea typeface="Arial"/>
                <a:cs typeface="Arial"/>
                <a:sym typeface="Arial"/>
              </a:defRPr>
            </a:pPr>
            <a:r>
              <a:rPr sz="1200"/>
              <a:t>3711 S. Western Ave., Los Angeles</a:t>
            </a:r>
            <a:endParaRPr sz="1200">
              <a:solidFill>
                <a:srgbClr val="FFFFFF"/>
              </a:solidFill>
              <a:latin typeface="+mn-lt"/>
              <a:ea typeface="+mn-ea"/>
              <a:cs typeface="+mn-cs"/>
              <a:sym typeface="Helvetica"/>
            </a:endParaRPr>
          </a:p>
          <a:p>
            <a:pPr algn="just">
              <a:spcBef>
                <a:spcPts val="200"/>
              </a:spcBef>
              <a:defRPr sz="800">
                <a:solidFill>
                  <a:srgbClr val="0D0D0D"/>
                </a:solidFill>
                <a:latin typeface="Arial"/>
                <a:ea typeface="Arial"/>
                <a:cs typeface="Arial"/>
                <a:sym typeface="Arial"/>
              </a:defRPr>
            </a:pPr>
            <a:r>
              <a:rPr sz="1200" err="1"/>
              <a:t>Hubilu</a:t>
            </a:r>
            <a:r>
              <a:rPr sz="1200"/>
              <a:t> </a:t>
            </a:r>
            <a:r>
              <a:rPr lang="en-US" sz="1200"/>
              <a:t>acquired</a:t>
            </a:r>
            <a:r>
              <a:rPr sz="1200"/>
              <a:t> this 9 unit property located close to the Metro/subway station and USC Campus.</a:t>
            </a:r>
            <a:r>
              <a:rPr lang="en-US" sz="1200"/>
              <a:t> </a:t>
            </a:r>
            <a:r>
              <a:rPr sz="1200"/>
              <a:t>Property is in turn-key condition and is cash-flow positive. Purchase price $890,000.</a:t>
            </a:r>
          </a:p>
        </p:txBody>
      </p:sp>
      <p:pic>
        <p:nvPicPr>
          <p:cNvPr id="195" name="image1.jpg" descr="C:\Users\sarah.NLS-ONLINE\Dropbox\Sales\Marketing\NLS_Shared\_lance\hubilu\Hubilu Logo.jpg"/>
          <p:cNvPicPr>
            <a:picLocks noChangeAspect="1"/>
          </p:cNvPicPr>
          <p:nvPr/>
        </p:nvPicPr>
        <p:blipFill>
          <a:blip r:embed="rId2">
            <a:extLst/>
          </a:blip>
          <a:stretch>
            <a:fillRect/>
          </a:stretch>
        </p:blipFill>
        <p:spPr>
          <a:xfrm>
            <a:off x="248443" y="76993"/>
            <a:ext cx="665957" cy="665958"/>
          </a:xfrm>
          <a:prstGeom prst="rect">
            <a:avLst/>
          </a:prstGeom>
          <a:ln w="12700">
            <a:miter lim="400000"/>
          </a:ln>
        </p:spPr>
      </p:pic>
      <p:graphicFrame>
        <p:nvGraphicFramePr>
          <p:cNvPr id="196" name="Table 196"/>
          <p:cNvGraphicFramePr/>
          <p:nvPr>
            <p:extLst>
              <p:ext uri="{D42A27DB-BD31-4B8C-83A1-F6EECF244321}">
                <p14:modId xmlns:p14="http://schemas.microsoft.com/office/powerpoint/2010/main" val="3923045758"/>
              </p:ext>
            </p:extLst>
          </p:nvPr>
        </p:nvGraphicFramePr>
        <p:xfrm>
          <a:off x="248443" y="1669247"/>
          <a:ext cx="4759492" cy="3520974"/>
        </p:xfrm>
        <a:graphic>
          <a:graphicData uri="http://schemas.openxmlformats.org/drawingml/2006/table">
            <a:tbl>
              <a:tblPr>
                <a:tableStyleId>{4C3C2611-4C71-4FC5-86AE-919BDF0F9419}</a:tableStyleId>
              </a:tblPr>
              <a:tblGrid>
                <a:gridCol w="1081262">
                  <a:extLst>
                    <a:ext uri="{9D8B030D-6E8A-4147-A177-3AD203B41FA5}">
                      <a16:colId xmlns:a16="http://schemas.microsoft.com/office/drawing/2014/main" val="20000"/>
                    </a:ext>
                  </a:extLst>
                </a:gridCol>
                <a:gridCol w="769181">
                  <a:extLst>
                    <a:ext uri="{9D8B030D-6E8A-4147-A177-3AD203B41FA5}">
                      <a16:colId xmlns:a16="http://schemas.microsoft.com/office/drawing/2014/main" val="20001"/>
                    </a:ext>
                  </a:extLst>
                </a:gridCol>
                <a:gridCol w="926169">
                  <a:extLst>
                    <a:ext uri="{9D8B030D-6E8A-4147-A177-3AD203B41FA5}">
                      <a16:colId xmlns:a16="http://schemas.microsoft.com/office/drawing/2014/main" val="20002"/>
                    </a:ext>
                  </a:extLst>
                </a:gridCol>
                <a:gridCol w="1127999">
                  <a:extLst>
                    <a:ext uri="{9D8B030D-6E8A-4147-A177-3AD203B41FA5}">
                      <a16:colId xmlns:a16="http://schemas.microsoft.com/office/drawing/2014/main" val="20003"/>
                    </a:ext>
                  </a:extLst>
                </a:gridCol>
                <a:gridCol w="854881">
                  <a:extLst>
                    <a:ext uri="{9D8B030D-6E8A-4147-A177-3AD203B41FA5}">
                      <a16:colId xmlns:a16="http://schemas.microsoft.com/office/drawing/2014/main" val="20004"/>
                    </a:ext>
                  </a:extLst>
                </a:gridCol>
              </a:tblGrid>
              <a:tr h="320997">
                <a:tc>
                  <a:txBody>
                    <a:bodyPr/>
                    <a:lstStyle/>
                    <a:p>
                      <a:pPr algn="ctr">
                        <a:defRPr sz="1800"/>
                      </a:pPr>
                      <a:r>
                        <a:rPr sz="900" b="1">
                          <a:latin typeface="Arial"/>
                          <a:ea typeface="Arial"/>
                          <a:cs typeface="Arial"/>
                          <a:sym typeface="Arial"/>
                        </a:rPr>
                        <a:t>Rental Unit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Current </a:t>
                      </a:r>
                      <a:r>
                        <a:rPr>
                          <a:sym typeface="Arial"/>
                        </a:rPr>
                        <a:t>
</a:t>
                      </a:r>
                      <a:r>
                        <a:rPr sz="900" b="1">
                          <a:latin typeface="Arial"/>
                          <a:ea typeface="Arial"/>
                          <a:cs typeface="Arial"/>
                          <a:sym typeface="Arial"/>
                        </a:rPr>
                        <a:t>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Future </a:t>
                      </a:r>
                      <a:r>
                        <a:rPr>
                          <a:sym typeface="Arial"/>
                        </a:rPr>
                        <a:t>
</a:t>
                      </a:r>
                      <a:r>
                        <a:rPr sz="900" b="1">
                          <a:latin typeface="Arial"/>
                          <a:ea typeface="Arial"/>
                          <a:cs typeface="Arial"/>
                          <a:sym typeface="Arial"/>
                        </a:rPr>
                        <a:t>Monthly Rent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b="1">
                          <a:latin typeface="Arial"/>
                          <a:ea typeface="Arial"/>
                          <a:cs typeface="Arial"/>
                          <a:sym typeface="Arial"/>
                        </a:rPr>
                        <a:t>Close of Escrow</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b="1">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0"/>
                  </a:ext>
                </a:extLst>
              </a:tr>
              <a:tr h="164288">
                <a:tc>
                  <a:txBody>
                    <a:bodyPr/>
                    <a:lstStyle/>
                    <a:p>
                      <a:pPr algn="ctr">
                        <a:defRPr sz="1800"/>
                      </a:pPr>
                      <a:r>
                        <a:rPr sz="900">
                          <a:latin typeface="Arial"/>
                          <a:ea typeface="Arial"/>
                          <a:cs typeface="Arial"/>
                          <a:sym typeface="Arial"/>
                        </a:rPr>
                        <a:t>  1</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675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680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890,000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1"/>
                  </a:ext>
                </a:extLst>
              </a:tr>
              <a:tr h="176924">
                <a:tc>
                  <a:txBody>
                    <a:bodyPr/>
                    <a:lstStyle/>
                    <a:p>
                      <a:pPr algn="ctr">
                        <a:defRPr sz="1800"/>
                      </a:pPr>
                      <a:r>
                        <a:rPr sz="900">
                          <a:latin typeface="Arial"/>
                          <a:ea typeface="Arial"/>
                          <a:cs typeface="Arial"/>
                          <a:sym typeface="Arial"/>
                        </a:rPr>
                        <a:t>  2</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1003</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1025</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2"/>
                  </a:ext>
                </a:extLst>
              </a:tr>
              <a:tr h="189563">
                <a:tc>
                  <a:txBody>
                    <a:bodyPr/>
                    <a:lstStyle/>
                    <a:p>
                      <a:pPr algn="ctr">
                        <a:defRPr sz="1800"/>
                      </a:pPr>
                      <a:r>
                        <a:rPr sz="900">
                          <a:latin typeface="Arial"/>
                          <a:ea typeface="Arial"/>
                          <a:cs typeface="Arial"/>
                          <a:sym typeface="Arial"/>
                        </a:rPr>
                        <a:t>  3</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1003</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1025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Purchase Price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tc>
                  <a:txBody>
                    <a:bodyPr/>
                    <a:lstStyle/>
                    <a:p>
                      <a:pPr algn="ctr">
                        <a:defRPr sz="700">
                          <a:latin typeface="Arial"/>
                          <a:ea typeface="Arial"/>
                          <a:cs typeface="Arial"/>
                          <a:sym typeface="Arial"/>
                        </a:defRPr>
                      </a:pPr>
                      <a:r>
                        <a:rPr sz="900">
                          <a:latin typeface="Arial"/>
                        </a:rPr>
                        <a:t>$</a:t>
                      </a:r>
                      <a:r>
                        <a:rPr lang="en-US" sz="900">
                          <a:latin typeface="Arial"/>
                        </a:rPr>
                        <a:t>890,000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solidFill>
                      <a:srgbClr val="B7DEE8"/>
                    </a:solidFill>
                  </a:tcPr>
                </a:tc>
                <a:extLst>
                  <a:ext uri="{0D108BD9-81ED-4DB2-BD59-A6C34878D82A}">
                    <a16:rowId xmlns:a16="http://schemas.microsoft.com/office/drawing/2014/main" val="10003"/>
                  </a:ext>
                </a:extLst>
              </a:tr>
              <a:tr h="176924">
                <a:tc>
                  <a:txBody>
                    <a:bodyPr/>
                    <a:lstStyle/>
                    <a:p>
                      <a:pPr algn="ctr">
                        <a:defRPr sz="1800"/>
                      </a:pPr>
                      <a:r>
                        <a:rPr sz="900">
                          <a:latin typeface="Arial"/>
                          <a:ea typeface="Arial"/>
                          <a:cs typeface="Arial"/>
                          <a:sym typeface="Arial"/>
                        </a:rPr>
                        <a:t>  4</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825</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850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4"/>
                  </a:ext>
                </a:extLst>
              </a:tr>
              <a:tr h="164288">
                <a:tc>
                  <a:txBody>
                    <a:bodyPr/>
                    <a:lstStyle/>
                    <a:p>
                      <a:pPr algn="ctr">
                        <a:defRPr sz="1800"/>
                      </a:pPr>
                      <a:r>
                        <a:rPr sz="900">
                          <a:latin typeface="Arial"/>
                          <a:ea typeface="Arial"/>
                          <a:cs typeface="Arial"/>
                          <a:sym typeface="Arial"/>
                        </a:rPr>
                        <a:t>  5</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825</a:t>
                      </a:r>
                      <a:r>
                        <a:rPr sz="900">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850</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5"/>
                  </a:ext>
                </a:extLst>
              </a:tr>
              <a:tr h="164288">
                <a:tc>
                  <a:txBody>
                    <a:bodyPr/>
                    <a:lstStyle/>
                    <a:p>
                      <a:pPr algn="ctr">
                        <a:defRPr sz="1800"/>
                      </a:pPr>
                      <a:r>
                        <a:rPr sz="900">
                          <a:latin typeface="Arial"/>
                          <a:ea typeface="Arial"/>
                          <a:cs typeface="Arial"/>
                          <a:sym typeface="Arial"/>
                        </a:rPr>
                        <a:t>  6</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872</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895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Current Valuation</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890,000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6"/>
                  </a:ext>
                </a:extLst>
              </a:tr>
              <a:tr h="164288">
                <a:tc>
                  <a:txBody>
                    <a:bodyPr/>
                    <a:lstStyle/>
                    <a:p>
                      <a:pPr algn="ctr">
                        <a:defRPr sz="1800"/>
                      </a:pPr>
                      <a:r>
                        <a:rPr sz="900">
                          <a:latin typeface="Arial"/>
                          <a:ea typeface="Arial"/>
                          <a:cs typeface="Arial"/>
                          <a:sym typeface="Arial"/>
                        </a:rPr>
                        <a:t>  7</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772</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825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Mortgage</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($710,000) </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7"/>
                  </a:ext>
                </a:extLst>
              </a:tr>
              <a:tr h="164288">
                <a:tc>
                  <a:txBody>
                    <a:bodyPr/>
                    <a:lstStyle/>
                    <a:p>
                      <a:pPr algn="ctr">
                        <a:defRPr sz="1800"/>
                      </a:pPr>
                      <a:r>
                        <a:rPr sz="900">
                          <a:latin typeface="Arial"/>
                          <a:ea typeface="Arial"/>
                          <a:cs typeface="Arial"/>
                          <a:sym typeface="Arial"/>
                        </a:rPr>
                        <a:t>  8</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1003</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1025</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8"/>
                  </a:ext>
                </a:extLst>
              </a:tr>
              <a:tr h="176924">
                <a:tc>
                  <a:txBody>
                    <a:bodyPr/>
                    <a:lstStyle/>
                    <a:p>
                      <a:pPr algn="ctr">
                        <a:defRPr sz="1800"/>
                      </a:pPr>
                      <a:r>
                        <a:rPr sz="900">
                          <a:latin typeface="Arial"/>
                          <a:ea typeface="Arial"/>
                          <a:cs typeface="Arial"/>
                          <a:sym typeface="Arial"/>
                        </a:rPr>
                        <a:t>  9</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1358</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$2250</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Equity</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180,000</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09"/>
                  </a:ext>
                </a:extLst>
              </a:tr>
              <a:tr h="179495">
                <a:tc>
                  <a:txBody>
                    <a:bodyPr/>
                    <a:lstStyle/>
                    <a:p>
                      <a:pPr algn="ctr">
                        <a:defRPr sz="1800"/>
                      </a:pPr>
                      <a:r>
                        <a:rPr sz="900" b="1">
                          <a:latin typeface="Arial"/>
                          <a:ea typeface="Arial"/>
                          <a:cs typeface="Arial"/>
                          <a:sym typeface="Arial"/>
                        </a:rPr>
                        <a:t>  Total</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8,336</a:t>
                      </a:r>
                      <a:r>
                        <a:rPr sz="900" b="1">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1800"/>
                      </a:pPr>
                      <a:r>
                        <a:rPr sz="900" b="1">
                          <a:latin typeface="Arial"/>
                          <a:ea typeface="Arial"/>
                          <a:cs typeface="Arial"/>
                          <a:sym typeface="Arial"/>
                        </a:rPr>
                        <a:t>$</a:t>
                      </a:r>
                      <a:r>
                        <a:rPr lang="en-US" sz="900" b="1">
                          <a:latin typeface="Arial"/>
                          <a:ea typeface="Arial"/>
                          <a:cs typeface="Arial"/>
                          <a:sym typeface="Arial"/>
                        </a:rPr>
                        <a:t>9,425</a:t>
                      </a:r>
                      <a:r>
                        <a:rPr sz="900" b="1">
                          <a:latin typeface="Arial"/>
                          <a:ea typeface="Arial"/>
                          <a:cs typeface="Arial"/>
                          <a:sym typeface="Arial"/>
                        </a:rPr>
                        <a:t>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solidFill>
                      <a:srgbClr val="D7E4BD"/>
                    </a:solidFill>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0"/>
                  </a:ext>
                </a:extLst>
              </a:tr>
              <a:tr h="132864">
                <a:tc>
                  <a:txBody>
                    <a:bodyPr/>
                    <a:lstStyle/>
                    <a:p>
                      <a:pPr algn="ctr">
                        <a:defRPr sz="1800"/>
                      </a:pPr>
                      <a:r>
                        <a:rPr sz="900">
                          <a:latin typeface="Arial"/>
                          <a:ea typeface="Arial"/>
                          <a:cs typeface="Arial"/>
                          <a:sym typeface="Arial"/>
                        </a:rPr>
                        <a:t>    Note:  Tenants Pay </a:t>
                      </a: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All Utilities </a:t>
                      </a:r>
                    </a:p>
                  </a:txBody>
                  <a:tcPr marL="0" marR="0" marT="0" marB="0" anchor="ctr" horzOverflow="overflow">
                    <a:lnL w="31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700">
                          <a:latin typeface="Arial"/>
                          <a:ea typeface="Arial"/>
                          <a:cs typeface="Arial"/>
                          <a:sym typeface="Arial"/>
                        </a:defRPr>
                      </a:pPr>
                      <a:endParaRPr sz="900"/>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285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100,032</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28575">
                      <a:solidFill>
                        <a:srgbClr val="A6A6A6"/>
                      </a:solidFill>
                    </a:lnT>
                    <a:lnB w="3175">
                      <a:solidFill>
                        <a:srgbClr val="A6A6A6"/>
                      </a:solidFill>
                    </a:lnB>
                  </a:tcPr>
                </a:tc>
                <a:extLst>
                  <a:ext uri="{0D108BD9-81ED-4DB2-BD59-A6C34878D82A}">
                    <a16:rowId xmlns:a16="http://schemas.microsoft.com/office/drawing/2014/main" val="10011"/>
                  </a:ext>
                </a:extLst>
              </a:tr>
              <a:tr h="123374">
                <a:tc>
                  <a:txBody>
                    <a:bodyPr/>
                    <a:lstStyle/>
                    <a:p>
                      <a:pPr algn="ctr">
                        <a:defRPr sz="1800"/>
                      </a:pPr>
                      <a:r>
                        <a:rPr sz="900">
                          <a:latin typeface="Arial"/>
                          <a:ea typeface="Arial"/>
                          <a:cs typeface="Arial"/>
                          <a:sym typeface="Arial"/>
                        </a:rPr>
                        <a:t>  Current Annual Rent</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100,032</a:t>
                      </a:r>
                      <a:endParaRPr sz="900">
                        <a:latin typeface="Arial"/>
                        <a:ea typeface="Arial"/>
                        <a:cs typeface="Arial"/>
                        <a:sym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a:t>
                      </a:r>
                      <a:r>
                        <a:rPr lang="en-US" sz="900">
                          <a:latin typeface="Arial"/>
                          <a:ea typeface="Arial"/>
                          <a:cs typeface="Arial"/>
                          <a:sym typeface="Arial"/>
                        </a:rPr>
                        <a:t>113,100</a:t>
                      </a:r>
                      <a:endParaRPr sz="900">
                        <a:latin typeface="Arial"/>
                        <a:ea typeface="Arial"/>
                        <a:cs typeface="Arial"/>
                        <a:sym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35,485</a:t>
                      </a:r>
                      <a:r>
                        <a:rPr sz="900">
                          <a:latin typeface="Arial"/>
                        </a:rPr>
                        <a:t>)</a:t>
                      </a: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2"/>
                  </a:ext>
                </a:extLst>
              </a:tr>
              <a:tr h="123374">
                <a:tc>
                  <a:txBody>
                    <a:bodyPr/>
                    <a:lstStyle/>
                    <a:p>
                      <a:pPr algn="ctr">
                        <a:defRPr sz="1800"/>
                      </a:pPr>
                      <a:r>
                        <a:rPr sz="900">
                          <a:latin typeface="Arial"/>
                          <a:ea typeface="Arial"/>
                          <a:cs typeface="Arial"/>
                          <a:sym typeface="Arial"/>
                        </a:rPr>
                        <a:t>  Est. Annual Expenses</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35,485</a:t>
                      </a:r>
                      <a:r>
                        <a:rPr sz="900">
                          <a:latin typeface="Arial"/>
                        </a:rPr>
                        <a:t>)</a:t>
                      </a: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35,485</a:t>
                      </a:r>
                      <a:r>
                        <a:rPr sz="900">
                          <a:latin typeface="Arial"/>
                        </a:rPr>
                        <a:t>)</a:t>
                      </a: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Annual Debt Service</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36,210</a:t>
                      </a:r>
                      <a:r>
                        <a:rPr sz="900">
                          <a:latin typeface="Arial"/>
                        </a:rPr>
                        <a:t>)</a:t>
                      </a: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3"/>
                  </a:ext>
                </a:extLst>
              </a:tr>
              <a:tr h="285750">
                <a:tc>
                  <a:txBody>
                    <a:bodyPr/>
                    <a:lstStyle/>
                    <a:p>
                      <a:pPr algn="ctr">
                        <a:defRPr sz="1800"/>
                      </a:pPr>
                      <a:r>
                        <a:rPr sz="90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64,547</a:t>
                      </a:r>
                      <a:endParaRPr sz="900">
                        <a:latin typeface="Arial"/>
                      </a:endParaRPr>
                    </a:p>
                  </a:txBody>
                  <a:tcPr marL="0" marR="0" marT="0" marB="0" anchor="ctr" horzOverflow="overflow">
                    <a:lnL w="31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77,615</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tc>
                  <a:txBody>
                    <a:bodyPr/>
                    <a:lstStyle/>
                    <a:p>
                      <a:pPr algn="ctr">
                        <a:defRPr sz="1800"/>
                      </a:pPr>
                      <a:r>
                        <a:rPr sz="900">
                          <a:latin typeface="Arial"/>
                          <a:ea typeface="Arial"/>
                          <a:cs typeface="Arial"/>
                          <a:sym typeface="Arial"/>
                        </a:rPr>
                        <a:t> Annual Net Cash Flow</a:t>
                      </a:r>
                    </a:p>
                  </a:txBody>
                  <a:tcPr marL="0" marR="0" marT="0" marB="0" anchor="ctr" horzOverflow="overflow">
                    <a:lnL w="28575">
                      <a:solidFill>
                        <a:srgbClr val="A6A6A6"/>
                      </a:solidFill>
                    </a:lnL>
                    <a:lnR w="3175">
                      <a:solidFill>
                        <a:srgbClr val="A6A6A6"/>
                      </a:solidFill>
                    </a:lnR>
                    <a:lnT w="3175">
                      <a:solidFill>
                        <a:srgbClr val="A6A6A6"/>
                      </a:solidFill>
                    </a:lnT>
                    <a:lnB w="3175">
                      <a:solidFill>
                        <a:srgbClr val="A6A6A6"/>
                      </a:solidFill>
                    </a:lnB>
                  </a:tcPr>
                </a:tc>
                <a:tc>
                  <a:txBody>
                    <a:bodyPr/>
                    <a:lstStyle/>
                    <a:p>
                      <a:pPr algn="ctr">
                        <a:defRPr sz="700">
                          <a:latin typeface="Arial"/>
                          <a:ea typeface="Arial"/>
                          <a:cs typeface="Arial"/>
                          <a:sym typeface="Arial"/>
                        </a:defRPr>
                      </a:pPr>
                      <a:r>
                        <a:rPr sz="900">
                          <a:latin typeface="Arial"/>
                        </a:rPr>
                        <a:t>$</a:t>
                      </a:r>
                      <a:r>
                        <a:rPr lang="en-US" sz="900">
                          <a:latin typeface="Arial"/>
                        </a:rPr>
                        <a:t>28,337</a:t>
                      </a:r>
                      <a:endParaRPr sz="900">
                        <a:latin typeface="Arial"/>
                      </a:endParaRPr>
                    </a:p>
                  </a:txBody>
                  <a:tcPr marL="0" marR="0" marT="0" marB="0" anchor="ctr" horzOverflow="overflow">
                    <a:lnL w="3175">
                      <a:solidFill>
                        <a:srgbClr val="A6A6A6"/>
                      </a:solidFill>
                    </a:lnL>
                    <a:lnR w="28575">
                      <a:solidFill>
                        <a:srgbClr val="A6A6A6"/>
                      </a:solidFill>
                    </a:lnR>
                    <a:lnT w="3175">
                      <a:solidFill>
                        <a:srgbClr val="A6A6A6"/>
                      </a:solidFill>
                    </a:lnT>
                    <a:lnB w="3175">
                      <a:solidFill>
                        <a:srgbClr val="A6A6A6"/>
                      </a:solidFill>
                    </a:lnB>
                  </a:tcPr>
                </a:tc>
                <a:extLst>
                  <a:ext uri="{0D108BD9-81ED-4DB2-BD59-A6C34878D82A}">
                    <a16:rowId xmlns:a16="http://schemas.microsoft.com/office/drawing/2014/main" val="10014"/>
                  </a:ext>
                </a:extLst>
              </a:tr>
              <a:tr h="115424">
                <a:tc>
                  <a:txBody>
                    <a:bodyPr/>
                    <a:lstStyle/>
                    <a:p>
                      <a:pPr algn="ctr">
                        <a:defRPr sz="1800"/>
                      </a:pPr>
                      <a:r>
                        <a:rPr sz="900">
                          <a:latin typeface="Arial"/>
                          <a:ea typeface="Arial"/>
                          <a:cs typeface="Arial"/>
                          <a:sym typeface="Arial"/>
                        </a:rPr>
                        <a:t>  Purchase Price</a:t>
                      </a: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$890,000 </a:t>
                      </a:r>
                    </a:p>
                  </a:txBody>
                  <a:tcPr marL="0" marR="0" marT="0" marB="0" anchor="ctr" horzOverflow="overflow">
                    <a:lnL w="31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$890,000 </a:t>
                      </a: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tc>
                  <a:txBody>
                    <a:bodyPr/>
                    <a:lstStyle/>
                    <a:p>
                      <a:pPr algn="ctr">
                        <a:defRPr sz="1800"/>
                      </a:pPr>
                      <a:r>
                        <a:rPr sz="900">
                          <a:latin typeface="Arial"/>
                          <a:ea typeface="Arial"/>
                          <a:cs typeface="Arial"/>
                          <a:sym typeface="Arial"/>
                        </a:rPr>
                        <a:t> Principal Reduction</a:t>
                      </a:r>
                    </a:p>
                  </a:txBody>
                  <a:tcPr marL="0" marR="0" marT="0" marB="0" anchor="ctr" horzOverflow="overflow">
                    <a:lnL w="28575">
                      <a:solidFill>
                        <a:srgbClr val="A6A6A6"/>
                      </a:solidFill>
                    </a:lnL>
                    <a:lnR w="3175">
                      <a:solidFill>
                        <a:srgbClr val="A6A6A6"/>
                      </a:solidFill>
                    </a:lnR>
                    <a:lnT w="3175">
                      <a:solidFill>
                        <a:srgbClr val="A6A6A6"/>
                      </a:solidFill>
                    </a:lnT>
                    <a:lnB w="28575">
                      <a:solidFill>
                        <a:srgbClr val="A6A6A6"/>
                      </a:solidFill>
                    </a:lnB>
                  </a:tcPr>
                </a:tc>
                <a:tc>
                  <a:txBody>
                    <a:bodyPr/>
                    <a:lstStyle/>
                    <a:p>
                      <a:pPr algn="ctr">
                        <a:defRPr sz="700">
                          <a:latin typeface="Arial"/>
                          <a:ea typeface="Arial"/>
                          <a:cs typeface="Arial"/>
                          <a:sym typeface="Arial"/>
                        </a:defRPr>
                      </a:pPr>
                      <a:r>
                        <a:rPr sz="900">
                          <a:latin typeface="Arial"/>
                        </a:rPr>
                        <a:t>$10,800</a:t>
                      </a:r>
                    </a:p>
                  </a:txBody>
                  <a:tcPr marL="0" marR="0" marT="0" marB="0" anchor="ctr" horzOverflow="overflow">
                    <a:lnL w="3175">
                      <a:solidFill>
                        <a:srgbClr val="A6A6A6"/>
                      </a:solidFill>
                    </a:lnL>
                    <a:lnR w="28575">
                      <a:solidFill>
                        <a:srgbClr val="A6A6A6"/>
                      </a:solidFill>
                    </a:lnR>
                    <a:lnT w="3175">
                      <a:solidFill>
                        <a:srgbClr val="A6A6A6"/>
                      </a:solidFill>
                    </a:lnT>
                    <a:lnB w="28575">
                      <a:solidFill>
                        <a:srgbClr val="A6A6A6"/>
                      </a:solidFill>
                    </a:lnB>
                  </a:tcPr>
                </a:tc>
                <a:extLst>
                  <a:ext uri="{0D108BD9-81ED-4DB2-BD59-A6C34878D82A}">
                    <a16:rowId xmlns:a16="http://schemas.microsoft.com/office/drawing/2014/main" val="10015"/>
                  </a:ext>
                </a:extLst>
              </a:tr>
              <a:tr h="142354">
                <a:tc>
                  <a:txBody>
                    <a:bodyPr/>
                    <a:lstStyle/>
                    <a:p>
                      <a:pPr algn="ctr">
                        <a:defRPr sz="1800"/>
                      </a:pPr>
                      <a:r>
                        <a:rPr sz="900" b="1">
                          <a:latin typeface="Arial"/>
                          <a:ea typeface="Arial"/>
                          <a:cs typeface="Arial"/>
                          <a:sym typeface="Arial"/>
                        </a:rPr>
                        <a:t>  Actual Cap Rate</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700" b="1">
                          <a:latin typeface="Arial"/>
                          <a:ea typeface="Arial"/>
                          <a:cs typeface="Arial"/>
                          <a:sym typeface="Arial"/>
                        </a:defRPr>
                      </a:pPr>
                      <a:r>
                        <a:rPr lang="en-US" sz="900"/>
                        <a:t>7.3</a:t>
                      </a:r>
                      <a:r>
                        <a:rPr sz="900"/>
                        <a:t>%</a:t>
                      </a:r>
                    </a:p>
                  </a:txBody>
                  <a:tcPr marL="0" marR="0" marT="0" marB="0" anchor="ctr" horzOverflow="overflow">
                    <a:lnL w="3175">
                      <a:solidFill>
                        <a:srgbClr val="A6A6A6"/>
                      </a:solidFill>
                    </a:lnL>
                    <a:lnR w="31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lang="en-US" sz="900" b="1">
                          <a:latin typeface="Arial"/>
                          <a:ea typeface="Arial"/>
                          <a:cs typeface="Arial"/>
                          <a:sym typeface="Arial"/>
                        </a:rPr>
                        <a:t>8.7</a:t>
                      </a:r>
                      <a:r>
                        <a:rPr sz="900" b="1">
                          <a:latin typeface="Arial"/>
                          <a:ea typeface="Arial"/>
                          <a:cs typeface="Arial"/>
                          <a:sym typeface="Arial"/>
                        </a:rPr>
                        <a:t>%</a:t>
                      </a: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solidFill>
                      <a:srgbClr val="FFFF99"/>
                    </a:solidFill>
                  </a:tcPr>
                </a:tc>
                <a:tc>
                  <a:txBody>
                    <a:bodyPr/>
                    <a:lstStyle/>
                    <a:p>
                      <a:pPr algn="ctr">
                        <a:defRPr sz="1800"/>
                      </a:pPr>
                      <a:r>
                        <a:rPr sz="900" b="1">
                          <a:latin typeface="Arial"/>
                          <a:ea typeface="Arial"/>
                          <a:cs typeface="Arial"/>
                          <a:sym typeface="Arial"/>
                        </a:rPr>
                        <a:t> Total Return</a:t>
                      </a:r>
                    </a:p>
                  </a:txBody>
                  <a:tcPr marL="0" marR="0" marT="0" marB="0" anchor="ctr" horzOverflow="overflow">
                    <a:lnL w="28575">
                      <a:solidFill>
                        <a:srgbClr val="A6A6A6"/>
                      </a:solidFill>
                    </a:lnL>
                    <a:lnR w="3175">
                      <a:solidFill>
                        <a:srgbClr val="A6A6A6"/>
                      </a:solidFill>
                    </a:lnR>
                    <a:lnT w="28575">
                      <a:solidFill>
                        <a:srgbClr val="A6A6A6"/>
                      </a:solidFill>
                    </a:lnT>
                    <a:lnB w="28575">
                      <a:solidFill>
                        <a:srgbClr val="A6A6A6"/>
                      </a:solidFill>
                    </a:lnB>
                  </a:tcPr>
                </a:tc>
                <a:tc>
                  <a:txBody>
                    <a:bodyPr/>
                    <a:lstStyle/>
                    <a:p>
                      <a:pPr algn="ctr">
                        <a:defRPr sz="700" b="1">
                          <a:latin typeface="Arial"/>
                          <a:ea typeface="Arial"/>
                          <a:cs typeface="Arial"/>
                          <a:sym typeface="Arial"/>
                        </a:defRPr>
                      </a:pPr>
                      <a:r>
                        <a:rPr sz="900">
                          <a:latin typeface="Arial"/>
                        </a:rPr>
                        <a:t>$</a:t>
                      </a:r>
                      <a:r>
                        <a:rPr lang="en-US" sz="900">
                          <a:latin typeface="Arial"/>
                        </a:rPr>
                        <a:t>39,137</a:t>
                      </a:r>
                      <a:endParaRPr sz="900">
                        <a:latin typeface="Arial"/>
                      </a:endParaRPr>
                    </a:p>
                  </a:txBody>
                  <a:tcPr marL="0" marR="0" marT="0" marB="0" anchor="ctr" horzOverflow="overflow">
                    <a:lnL w="3175">
                      <a:solidFill>
                        <a:srgbClr val="A6A6A6"/>
                      </a:solidFill>
                    </a:lnL>
                    <a:lnR w="28575">
                      <a:solidFill>
                        <a:srgbClr val="A6A6A6"/>
                      </a:solidFill>
                    </a:lnR>
                    <a:lnT w="28575">
                      <a:solidFill>
                        <a:srgbClr val="A6A6A6"/>
                      </a:solidFill>
                    </a:lnT>
                    <a:lnB w="28575">
                      <a:solidFill>
                        <a:srgbClr val="A6A6A6"/>
                      </a:solidFill>
                    </a:lnB>
                  </a:tcPr>
                </a:tc>
                <a:extLst>
                  <a:ext uri="{0D108BD9-81ED-4DB2-BD59-A6C34878D82A}">
                    <a16:rowId xmlns:a16="http://schemas.microsoft.com/office/drawing/2014/main" val="10016"/>
                  </a:ext>
                </a:extLst>
              </a:tr>
            </a:tbl>
          </a:graphicData>
        </a:graphic>
      </p:graphicFrame>
      <p:pic>
        <p:nvPicPr>
          <p:cNvPr id="197" name="image18.png"/>
          <p:cNvPicPr>
            <a:picLocks noChangeAspect="1"/>
          </p:cNvPicPr>
          <p:nvPr/>
        </p:nvPicPr>
        <p:blipFill>
          <a:blip r:embed="rId3">
            <a:extLst/>
          </a:blip>
          <a:stretch>
            <a:fillRect/>
          </a:stretch>
        </p:blipFill>
        <p:spPr>
          <a:xfrm>
            <a:off x="5227490" y="804960"/>
            <a:ext cx="3916510" cy="4298671"/>
          </a:xfrm>
          <a:prstGeom prst="rect">
            <a:avLst/>
          </a:prstGeom>
          <a:ln w="12700">
            <a:miter lim="400000"/>
          </a:ln>
        </p:spPr>
      </p:pic>
    </p:spTree>
  </p:cSld>
  <p:clrMapOvr>
    <a:masterClrMapping/>
  </p:clrMapOvr>
  <p:transition spd="slow">
    <p:dissolve/>
  </p:transition>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1645</Words>
  <Application>Microsoft Office PowerPoint</Application>
  <PresentationFormat>On-screen Show (16:9)</PresentationFormat>
  <Paragraphs>515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Tracy Black</cp:lastModifiedBy>
  <cp:revision>454</cp:revision>
  <dcterms:modified xsi:type="dcterms:W3CDTF">2018-11-05T22:07:05Z</dcterms:modified>
</cp:coreProperties>
</file>